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58" r:id="rId2"/>
    <p:sldId id="643" r:id="rId3"/>
    <p:sldId id="655" r:id="rId4"/>
    <p:sldId id="649" r:id="rId5"/>
    <p:sldId id="650" r:id="rId6"/>
    <p:sldId id="663" r:id="rId7"/>
    <p:sldId id="651" r:id="rId8"/>
    <p:sldId id="644" r:id="rId9"/>
    <p:sldId id="665" r:id="rId10"/>
    <p:sldId id="656" r:id="rId11"/>
    <p:sldId id="657" r:id="rId12"/>
    <p:sldId id="646" r:id="rId13"/>
    <p:sldId id="664" r:id="rId14"/>
    <p:sldId id="658" r:id="rId15"/>
    <p:sldId id="668" r:id="rId16"/>
    <p:sldId id="659" r:id="rId17"/>
    <p:sldId id="645" r:id="rId18"/>
    <p:sldId id="666" r:id="rId19"/>
    <p:sldId id="669" r:id="rId20"/>
    <p:sldId id="660" r:id="rId21"/>
    <p:sldId id="661" r:id="rId22"/>
    <p:sldId id="662" r:id="rId23"/>
    <p:sldId id="667" r:id="rId24"/>
    <p:sldId id="648" r:id="rId25"/>
    <p:sldId id="260" r:id="rId26"/>
    <p:sldId id="265" r:id="rId27"/>
    <p:sldId id="264" r:id="rId28"/>
    <p:sldId id="670" r:id="rId2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AB3C"/>
    <a:srgbClr val="685D65"/>
    <a:srgbClr val="D1E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56" d="100"/>
          <a:sy n="56" d="100"/>
        </p:scale>
        <p:origin x="34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74D22-3736-4084-8322-C221B5DB2BBE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799EE-24BB-4749-AA11-A369B030FFE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64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7" name="Google Shape;5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32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799EE-24BB-4749-AA11-A369B030FFE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87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578E3-4342-85D2-F90B-FD5D0F079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71C9F2-D733-1AFB-0280-BF8799C435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B38F0D2-0619-C3A5-6BFA-8CFBC595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1AEFFCF-CBE0-966F-F4B4-A2D480088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4FEE2D6-AE35-E14E-8884-BCF9E20E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9412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A43C1-8C69-986E-D199-1351E2DF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7A5CC1F-69C4-F79F-5E86-DCDA01BA2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E1D1E8B-8B23-FFE8-4CB2-149CB8CD2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0BFEE2F-314F-CAFF-DE36-265A9BBC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68B05B9-CE6C-57CD-AECF-82EE3573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591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1738BE-5797-6E68-794D-AF8472A478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9AE13C1-37EB-30FA-7640-A060BB7A4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24A658-22CA-B65F-98AA-1A6D10CB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F259A73-B87D-E9FA-C64F-3DE9E507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02D6CB2-8B2B-9BF4-4FAD-AAED81B14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5301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ject PlaceHolder">
  <p:cSld name="Project PlaceHol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0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671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2309F-602A-61E7-2507-5AF08B7F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F8979F3-2586-50D3-AA9E-30EF733BE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B0A2AB8-023D-B810-08DA-678E2A45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7C0CBF0-2606-1749-DBC6-1E3C50CB3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1183D25-1AB1-E944-53B4-17603E3F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7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307EE-8B93-E5B2-9F40-0E0D7425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7BB13E5-57CE-EEE2-0E84-A222A778C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A782D0D-6F90-F096-F40A-DFD8692C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09BE13F-0EF3-9067-9F37-28F4EE12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17ECB2C-62A4-E484-6763-98D2DEA2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172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9EBD6A-D8F0-0134-90FD-4CFD0A7E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323ADCE-40D9-9E9E-D259-AA46155B3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D1A141F-EB24-1478-6B67-3A40F9ED4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FA47EB7-4E2E-ACD1-7A8B-7F363942A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A234FF5-03EC-4F39-72F9-471A9990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289638-4D58-A1B0-157E-B84F29BE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320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08BFC-714D-A55A-1B91-1FE8632A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5ECB49B-FFB3-58C9-DD60-88227960C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236ACFF-93AD-7FF8-6D7C-A37C49A2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3CC428F-B700-AFBD-CC7B-D7BB19F05B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A2949CAE-5392-BDA8-0687-BC7426320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5A6FDB7-2E97-ECA5-C60E-6E23BB4D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E3919E1-7C4F-0511-CD5D-C9C0DEB3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FF9B386A-2843-367E-5B67-59858E30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941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DA1CA-CD65-3893-EC25-6749A7F8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1D8E681-97D1-1126-CD3F-FB2A7273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6424A16-4199-ED11-E345-088AF738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AA66FFD-8038-5597-40A2-ABEA7D582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9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2C051D57-3730-7552-A4C7-26F636EB7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B188626C-C8C3-3DBB-E12B-36CD1EA74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4D1D43A-32F1-8463-1D41-3745F71F1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31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A03D8-A2F9-730E-F5D5-90ADB077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A3DC2CA-B62B-DC3F-E3C8-37CDED40A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1075E0D-4240-42CA-CB2E-79F07BAB4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72F11D7-F0DD-139A-07FB-51ED061B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9BECC168-94F8-CC3E-3890-673B35E7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5D416B8-6999-707A-E4C1-A54A30B0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8808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520C1D-76D3-9E05-D975-A9B0F348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7DA0F5B3-D0F2-ABBB-7870-77CC711DE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CD84B96-F8E3-7E17-9D44-450F0CD8E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54D3CDA-D7B3-AF16-7428-EECFC3D52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577CF97-90E6-DF33-4844-F89F615C2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1AEEC35-00F5-8340-0560-906BDC6F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951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6C2DA705-0833-2DEE-AD6F-EE8ABD66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5DFA01C-E2CA-6553-4442-BC102BD0E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356ED5A-54EF-0122-FF88-C30766CA2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44FDE-BA3E-485D-A029-A780DB96C84B}" type="datetimeFigureOut">
              <a:rPr lang="pt-PT" smtClean="0"/>
              <a:t>22/11/2023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50C9658-3306-F30F-487E-C399CAA13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99C699A-CE3E-25FC-1973-EE8A024EA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9AE53-2975-4AB3-9BDD-C1EBC70A2F5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949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microsoft.com/office/2007/relationships/hdphoto" Target="../media/hdphoto2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1GU9hpwFHcB72jOJoBVoBPBgr4yygcX7psh4RjUqlyM/edit?usp=sharing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"/>
          <p:cNvSpPr/>
          <p:nvPr/>
        </p:nvSpPr>
        <p:spPr>
          <a:xfrm>
            <a:off x="584201" y="728472"/>
            <a:ext cx="10795001" cy="410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 defTabSz="457189">
              <a:buClr>
                <a:srgbClr val="000000"/>
              </a:buClr>
            </a:pPr>
            <a:r>
              <a:rPr lang="pt-PT" sz="2667" b="1" kern="0" dirty="0">
                <a:solidFill>
                  <a:srgbClr val="91969B"/>
                </a:solidFill>
                <a:latin typeface="Bebas Neue"/>
                <a:cs typeface="Bebas Neue"/>
                <a:sym typeface="Arial"/>
              </a:rPr>
              <a:t>AGENDA 2030 - PRINCIPAIS ALTERAÇÕES </a:t>
            </a:r>
          </a:p>
        </p:txBody>
      </p:sp>
      <p:grpSp>
        <p:nvGrpSpPr>
          <p:cNvPr id="614" name="Google Shape;614;p21"/>
          <p:cNvGrpSpPr/>
          <p:nvPr/>
        </p:nvGrpSpPr>
        <p:grpSpPr>
          <a:xfrm>
            <a:off x="5803842" y="1358929"/>
            <a:ext cx="399945" cy="95251"/>
            <a:chOff x="1942594" y="2781300"/>
            <a:chExt cx="799891" cy="190500"/>
          </a:xfrm>
        </p:grpSpPr>
        <p:sp>
          <p:nvSpPr>
            <p:cNvPr id="615" name="Google Shape;615;p21"/>
            <p:cNvSpPr/>
            <p:nvPr/>
          </p:nvSpPr>
          <p:spPr>
            <a:xfrm>
              <a:off x="1942594" y="2781300"/>
              <a:ext cx="190450" cy="190500"/>
            </a:xfrm>
            <a:prstGeom prst="ellipse">
              <a:avLst/>
            </a:prstGeom>
            <a:solidFill>
              <a:srgbClr val="D8D8D8"/>
            </a:solidFill>
            <a:ln w="25400" cap="flat" cmpd="sng">
              <a:solidFill>
                <a:schemeClr val="dk1">
                  <a:alpha val="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 dirty="0">
                <a:solidFill>
                  <a:prstClr val="black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2247315" y="2781300"/>
              <a:ext cx="190450" cy="190500"/>
            </a:xfrm>
            <a:prstGeom prst="ellipse">
              <a:avLst/>
            </a:prstGeom>
            <a:solidFill>
              <a:srgbClr val="D8D8D8"/>
            </a:solidFill>
            <a:ln w="25400" cap="flat" cmpd="sng">
              <a:solidFill>
                <a:schemeClr val="dk1">
                  <a:alpha val="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 dirty="0">
                <a:solidFill>
                  <a:prstClr val="black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2552035" y="2781300"/>
              <a:ext cx="190450" cy="190500"/>
            </a:xfrm>
            <a:prstGeom prst="ellipse">
              <a:avLst/>
            </a:prstGeom>
            <a:solidFill>
              <a:srgbClr val="D8D8D8"/>
            </a:solidFill>
            <a:ln w="25400" cap="flat" cmpd="sng">
              <a:solidFill>
                <a:schemeClr val="dk1">
                  <a:alpha val="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 dirty="0">
                <a:solidFill>
                  <a:prstClr val="black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pic>
        <p:nvPicPr>
          <p:cNvPr id="619" name="Google Shape;619;p21" descr="Uma imagem com desenho&#10;&#10;Descrição gerada automaticament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6613" y="202157"/>
            <a:ext cx="1112603" cy="37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UN Development on Twitter: &quot;⏳⌛️⏳⌛️⏳⌛️⏳⌛️⏳⌛️⏳⌛️⏳⌛️ ⏳⌛️⏳⌛️ AGENDA 2030 ⏳⌛️⏳⌛️  ⏳⌛️⏳⌛️⏳⌛️⏳⌛️⏳⌛️⏳⌛️⏳⌛️ We have 7 years to achieve the #GlobalGoals. Here are  the key moments in 2023 that will help us gain ...">
            <a:extLst>
              <a:ext uri="{FF2B5EF4-FFF2-40B4-BE49-F238E27FC236}">
                <a16:creationId xmlns:a16="http://schemas.microsoft.com/office/drawing/2014/main" id="{B2FD951B-CD8D-6636-5A32-E716C0C1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9A7956-B0FB-EE21-2059-AB48028804ED}"/>
              </a:ext>
            </a:extLst>
          </p:cNvPr>
          <p:cNvSpPr txBox="1"/>
          <p:nvPr/>
        </p:nvSpPr>
        <p:spPr>
          <a:xfrm>
            <a:off x="4220121" y="2354468"/>
            <a:ext cx="356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PT" sz="7200" b="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2023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F1C520-1054-9F40-A704-86EA4B31A3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37" y="342830"/>
            <a:ext cx="4128556" cy="1342974"/>
          </a:xfrm>
          <a:prstGeom prst="rect">
            <a:avLst/>
          </a:prstGeom>
          <a:ln w="38100"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8288093-FA65-491F-BA75-064A23C6DCFA}"/>
              </a:ext>
            </a:extLst>
          </p:cNvPr>
          <p:cNvSpPr txBox="1">
            <a:spLocks/>
          </p:cNvSpPr>
          <p:nvPr/>
        </p:nvSpPr>
        <p:spPr>
          <a:xfrm>
            <a:off x="197259" y="3479211"/>
            <a:ext cx="11857309" cy="144470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Importância da Capacitação e Comunicação em ODS pelos Municípios Portugueses</a:t>
            </a:r>
            <a:endParaRPr lang="pt-PT" sz="96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D89A399-633D-AE17-FD2A-C8AA8B050282}"/>
              </a:ext>
            </a:extLst>
          </p:cNvPr>
          <p:cNvSpPr/>
          <p:nvPr/>
        </p:nvSpPr>
        <p:spPr>
          <a:xfrm>
            <a:off x="8731268" y="5402697"/>
            <a:ext cx="3323301" cy="123914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07ECC71-AE83-A701-7AF4-EECF993D61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987" y="5593606"/>
            <a:ext cx="3061863" cy="85732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CE7C675-26A8-3742-81E2-297BF199B6C4}"/>
              </a:ext>
            </a:extLst>
          </p:cNvPr>
          <p:cNvSpPr txBox="1"/>
          <p:nvPr/>
        </p:nvSpPr>
        <p:spPr>
          <a:xfrm>
            <a:off x="4853354" y="6224954"/>
            <a:ext cx="348175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David Avelar - 22 Novembro 23</a:t>
            </a:r>
            <a:endParaRPr lang="en-GB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9175A64-DC25-F937-6636-40DCB6C1FE23}"/>
              </a:ext>
            </a:extLst>
          </p:cNvPr>
          <p:cNvSpPr txBox="1"/>
          <p:nvPr/>
        </p:nvSpPr>
        <p:spPr>
          <a:xfrm>
            <a:off x="1581907" y="440092"/>
            <a:ext cx="27527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Secção de Municípios para os Objetivos de Desenvolvimento Sustentável</a:t>
            </a:r>
          </a:p>
          <a:p>
            <a:pPr algn="ctr"/>
            <a:endParaRPr lang="pt-PT" sz="1400" dirty="0"/>
          </a:p>
          <a:p>
            <a:pPr algn="ctr"/>
            <a:r>
              <a:rPr lang="pt-PT" sz="1400" dirty="0"/>
              <a:t>Reunião Plenária - Pombal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11645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47101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785528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10025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785952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23486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31260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57844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MONITORIZAR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34DBC0B-150F-38A0-56A9-81D655E4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B5BE912-53B5-B84C-7B24-9B5105A64771}"/>
              </a:ext>
            </a:extLst>
          </p:cNvPr>
          <p:cNvSpPr txBox="1"/>
          <p:nvPr/>
        </p:nvSpPr>
        <p:spPr>
          <a:xfrm>
            <a:off x="641393" y="2444338"/>
            <a:ext cx="811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DEFINIR INDICADORES ESPECÍFICOS </a:t>
            </a:r>
          </a:p>
          <a:p>
            <a:r>
              <a:rPr lang="pt-PT" dirty="0"/>
              <a:t>• </a:t>
            </a:r>
            <a:r>
              <a:rPr lang="pt-PT" b="1" dirty="0">
                <a:solidFill>
                  <a:srgbClr val="0070C0"/>
                </a:solidFill>
              </a:rPr>
              <a:t>DEFINIR VALORES-META 2030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ADBBC3C-B87D-3DFE-4DB7-B42B6C57F9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548" y="2415683"/>
            <a:ext cx="7897451" cy="4442316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EDD62093-9252-D4EC-4DE6-7494B67C499E}"/>
              </a:ext>
            </a:extLst>
          </p:cNvPr>
          <p:cNvSpPr/>
          <p:nvPr/>
        </p:nvSpPr>
        <p:spPr>
          <a:xfrm>
            <a:off x="462643" y="3657746"/>
            <a:ext cx="5754969" cy="26331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37136B-8E96-3FA0-B2BC-2DA30DAD0007}"/>
              </a:ext>
            </a:extLst>
          </p:cNvPr>
          <p:cNvSpPr txBox="1"/>
          <p:nvPr/>
        </p:nvSpPr>
        <p:spPr>
          <a:xfrm>
            <a:off x="520630" y="3289225"/>
            <a:ext cx="4433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/>
              <a:t>? 2030 ?</a:t>
            </a:r>
          </a:p>
        </p:txBody>
      </p:sp>
      <p:pic>
        <p:nvPicPr>
          <p:cNvPr id="11" name="Imagem 10" descr="Uma imagem com interior, mobília, vestuário, parede&#10;&#10;Descrição gerada automaticamente">
            <a:extLst>
              <a:ext uri="{FF2B5EF4-FFF2-40B4-BE49-F238E27FC236}">
                <a16:creationId xmlns:a16="http://schemas.microsoft.com/office/drawing/2014/main" id="{6F952956-FA89-6FEA-41F3-C60BB2D6C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43" y="4361896"/>
            <a:ext cx="4433940" cy="121776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FA7C48-AD7E-C138-0319-BF8E5B5C8D9B}"/>
              </a:ext>
            </a:extLst>
          </p:cNvPr>
          <p:cNvSpPr txBox="1"/>
          <p:nvPr/>
        </p:nvSpPr>
        <p:spPr>
          <a:xfrm>
            <a:off x="393779" y="5639979"/>
            <a:ext cx="4433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/>
              <a:t>? 2030 ?</a:t>
            </a:r>
          </a:p>
        </p:txBody>
      </p:sp>
    </p:spTree>
    <p:extLst>
      <p:ext uri="{BB962C8B-B14F-4D97-AF65-F5344CB8AC3E}">
        <p14:creationId xmlns:p14="http://schemas.microsoft.com/office/powerpoint/2010/main" val="27129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47101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785528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10025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785952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23486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31260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57844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MONITORIZAR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34DBC0B-150F-38A0-56A9-81D655E4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B5BE912-53B5-B84C-7B24-9B5105A64771}"/>
              </a:ext>
            </a:extLst>
          </p:cNvPr>
          <p:cNvSpPr txBox="1"/>
          <p:nvPr/>
        </p:nvSpPr>
        <p:spPr>
          <a:xfrm>
            <a:off x="641393" y="2444338"/>
            <a:ext cx="8113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DEFINIR INDICADORES ESPECÍFICOS </a:t>
            </a:r>
          </a:p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DEFINIR VALORES-META 2030 </a:t>
            </a:r>
          </a:p>
          <a:p>
            <a:r>
              <a:rPr lang="pt-PT" b="1" dirty="0">
                <a:solidFill>
                  <a:srgbClr val="0070C0"/>
                </a:solidFill>
              </a:rPr>
              <a:t>• LIGAR AS BASES DE DADOS </a:t>
            </a:r>
          </a:p>
        </p:txBody>
      </p:sp>
      <p:pic>
        <p:nvPicPr>
          <p:cNvPr id="5" name="Imagem 4" descr="Uma imagem com texto, captura de ecrã, círculo&#10;&#10;Descrição gerada automaticamente">
            <a:extLst>
              <a:ext uri="{FF2B5EF4-FFF2-40B4-BE49-F238E27FC236}">
                <a16:creationId xmlns:a16="http://schemas.microsoft.com/office/drawing/2014/main" id="{87E3A297-1FD1-A46B-C66C-87131AD46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000" y="2392364"/>
            <a:ext cx="7194507" cy="426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729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7567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814103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88DDF-525C-10A8-D9AC-49A4D1490C79}"/>
              </a:ext>
            </a:extLst>
          </p:cNvPr>
          <p:cNvSpPr txBox="1"/>
          <p:nvPr/>
        </p:nvSpPr>
        <p:spPr>
          <a:xfrm>
            <a:off x="641392" y="2552532"/>
            <a:ext cx="8930433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</a:t>
            </a:r>
            <a:r>
              <a:rPr lang="pt-PT" sz="19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práticas municipais </a:t>
            </a:r>
            <a:r>
              <a:rPr lang="pt-PT" sz="19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avaliar os seus contributos para os ODS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3860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81452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5206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59835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86419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MONITORIZAR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6E8F3D-1973-6768-D0FF-CB6937A48A20}"/>
              </a:ext>
            </a:extLst>
          </p:cNvPr>
          <p:cNvSpPr/>
          <p:nvPr/>
        </p:nvSpPr>
        <p:spPr>
          <a:xfrm>
            <a:off x="5646929" y="2277585"/>
            <a:ext cx="1189029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3499D-D991-9503-6EA4-5CC11119780D}"/>
              </a:ext>
            </a:extLst>
          </p:cNvPr>
          <p:cNvSpPr txBox="1"/>
          <p:nvPr/>
        </p:nvSpPr>
        <p:spPr>
          <a:xfrm>
            <a:off x="4999952" y="2221406"/>
            <a:ext cx="24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0070C0"/>
                </a:solidFill>
              </a:rPr>
              <a:t>MAPEAR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7C32339-4ADB-9A22-A194-C5AA9F79A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9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7567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814103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88DDF-525C-10A8-D9AC-49A4D1490C79}"/>
              </a:ext>
            </a:extLst>
          </p:cNvPr>
          <p:cNvSpPr txBox="1"/>
          <p:nvPr/>
        </p:nvSpPr>
        <p:spPr>
          <a:xfrm>
            <a:off x="641392" y="2552532"/>
            <a:ext cx="8930433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práticas municipais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avaliar os seus contributos para os ODS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3860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81452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5206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59835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86419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MONITORIZAR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6E8F3D-1973-6768-D0FF-CB6937A48A20}"/>
              </a:ext>
            </a:extLst>
          </p:cNvPr>
          <p:cNvSpPr/>
          <p:nvPr/>
        </p:nvSpPr>
        <p:spPr>
          <a:xfrm>
            <a:off x="5646929" y="2277585"/>
            <a:ext cx="1189029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3499D-D991-9503-6EA4-5CC11119780D}"/>
              </a:ext>
            </a:extLst>
          </p:cNvPr>
          <p:cNvSpPr txBox="1"/>
          <p:nvPr/>
        </p:nvSpPr>
        <p:spPr>
          <a:xfrm>
            <a:off x="4999952" y="2221406"/>
            <a:ext cx="24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MAPEAR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7C32339-4ADB-9A22-A194-C5AA9F79A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6F0B5D3-EAC3-53EC-4B33-F11A90B8EB70}"/>
              </a:ext>
            </a:extLst>
          </p:cNvPr>
          <p:cNvSpPr txBox="1"/>
          <p:nvPr/>
        </p:nvSpPr>
        <p:spPr>
          <a:xfrm>
            <a:off x="956441" y="3267064"/>
            <a:ext cx="7840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</a:rPr>
              <a:t>• APRESENTAR OS CONTRIBUTOS DE CADA UNIDADE ORGÂNICA (UO) </a:t>
            </a:r>
          </a:p>
        </p:txBody>
      </p:sp>
      <p:pic>
        <p:nvPicPr>
          <p:cNvPr id="11" name="Imagem 10" descr="Uma imagem com texto, captura de ecrã, Software de multimédia, software&#10;&#10;Descrição gerada automaticamente">
            <a:extLst>
              <a:ext uri="{FF2B5EF4-FFF2-40B4-BE49-F238E27FC236}">
                <a16:creationId xmlns:a16="http://schemas.microsoft.com/office/drawing/2014/main" id="{33974D86-5D2C-D86B-03F9-A1B5E27A65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958" y="3267064"/>
            <a:ext cx="5356042" cy="346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1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7567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814103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88DDF-525C-10A8-D9AC-49A4D1490C79}"/>
              </a:ext>
            </a:extLst>
          </p:cNvPr>
          <p:cNvSpPr txBox="1"/>
          <p:nvPr/>
        </p:nvSpPr>
        <p:spPr>
          <a:xfrm>
            <a:off x="641392" y="2552532"/>
            <a:ext cx="8930433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práticas municipais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avaliar os seus contributos para os ODS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3860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81452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5206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59835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86419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MONITORIZAR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6E8F3D-1973-6768-D0FF-CB6937A48A20}"/>
              </a:ext>
            </a:extLst>
          </p:cNvPr>
          <p:cNvSpPr/>
          <p:nvPr/>
        </p:nvSpPr>
        <p:spPr>
          <a:xfrm>
            <a:off x="5646929" y="2277585"/>
            <a:ext cx="1189029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3499D-D991-9503-6EA4-5CC11119780D}"/>
              </a:ext>
            </a:extLst>
          </p:cNvPr>
          <p:cNvSpPr txBox="1"/>
          <p:nvPr/>
        </p:nvSpPr>
        <p:spPr>
          <a:xfrm>
            <a:off x="4999952" y="2221406"/>
            <a:ext cx="24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MAPEAR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7C32339-4ADB-9A22-A194-C5AA9F79A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6F0B5D3-EAC3-53EC-4B33-F11A90B8EB70}"/>
              </a:ext>
            </a:extLst>
          </p:cNvPr>
          <p:cNvSpPr txBox="1"/>
          <p:nvPr/>
        </p:nvSpPr>
        <p:spPr>
          <a:xfrm>
            <a:off x="956441" y="3267064"/>
            <a:ext cx="7840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APRESENTAR OS CONTRIBUTOS DE CADA UNIDADE ORGÂNICA (UO) </a:t>
            </a:r>
          </a:p>
          <a:p>
            <a:r>
              <a:rPr lang="pt-PT" b="1" dirty="0">
                <a:solidFill>
                  <a:srgbClr val="0070C0"/>
                </a:solidFill>
              </a:rPr>
              <a:t>• MAPEAR AS BOAS PRÁTICAS NO PORTAL ODSLOCAL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57B7792-9271-7F0D-CC31-E053FF5280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1" y="3589929"/>
            <a:ext cx="5645462" cy="317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148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A486E9D-9E8A-5B9A-948B-E18677A6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03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8B60384C-FD4C-EA2F-A51B-3F45F7A9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6929" y="3193796"/>
            <a:ext cx="6723034" cy="378170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7567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814103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88DDF-525C-10A8-D9AC-49A4D1490C79}"/>
              </a:ext>
            </a:extLst>
          </p:cNvPr>
          <p:cNvSpPr txBox="1"/>
          <p:nvPr/>
        </p:nvSpPr>
        <p:spPr>
          <a:xfrm>
            <a:off x="641392" y="2552532"/>
            <a:ext cx="8930433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práticas municipais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avaliar os seus contributos para os ODS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3860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81452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5206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59835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86419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MONITORIZAR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6E8F3D-1973-6768-D0FF-CB6937A48A20}"/>
              </a:ext>
            </a:extLst>
          </p:cNvPr>
          <p:cNvSpPr/>
          <p:nvPr/>
        </p:nvSpPr>
        <p:spPr>
          <a:xfrm>
            <a:off x="5646929" y="2277585"/>
            <a:ext cx="1189029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3499D-D991-9503-6EA4-5CC11119780D}"/>
              </a:ext>
            </a:extLst>
          </p:cNvPr>
          <p:cNvSpPr txBox="1"/>
          <p:nvPr/>
        </p:nvSpPr>
        <p:spPr>
          <a:xfrm>
            <a:off x="4999952" y="2221406"/>
            <a:ext cx="24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MAPEAR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7C32339-4ADB-9A22-A194-C5AA9F79A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6F0B5D3-EAC3-53EC-4B33-F11A90B8EB70}"/>
              </a:ext>
            </a:extLst>
          </p:cNvPr>
          <p:cNvSpPr txBox="1"/>
          <p:nvPr/>
        </p:nvSpPr>
        <p:spPr>
          <a:xfrm>
            <a:off x="956441" y="3267064"/>
            <a:ext cx="78407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APRESENTAR OS CONTRIBUTOS DE CADA UNIDADE ORGÂNICA (UO) </a:t>
            </a:r>
          </a:p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MAPEAR AS BOAS PRÁTICAS NO PORTAL ODSLOCAL </a:t>
            </a:r>
          </a:p>
          <a:p>
            <a:r>
              <a:rPr lang="pt-PT" b="1" dirty="0">
                <a:solidFill>
                  <a:srgbClr val="0070C0"/>
                </a:solidFill>
              </a:rPr>
              <a:t>• REFLETIR INTERNAMENTE </a:t>
            </a:r>
          </a:p>
        </p:txBody>
      </p:sp>
    </p:spTree>
    <p:extLst>
      <p:ext uri="{BB962C8B-B14F-4D97-AF65-F5344CB8AC3E}">
        <p14:creationId xmlns:p14="http://schemas.microsoft.com/office/powerpoint/2010/main" val="4157736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5662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795053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88DDF-525C-10A8-D9AC-49A4D1490C79}"/>
              </a:ext>
            </a:extLst>
          </p:cNvPr>
          <p:cNvSpPr txBox="1"/>
          <p:nvPr/>
        </p:nvSpPr>
        <p:spPr>
          <a:xfrm>
            <a:off x="641392" y="2533482"/>
            <a:ext cx="8930433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práticas municipais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avaliar os seus contributos para os ODS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C506E3-9BD3-CD88-900D-FE5D27AB5C48}"/>
              </a:ext>
            </a:extLst>
          </p:cNvPr>
          <p:cNvSpPr txBox="1"/>
          <p:nvPr/>
        </p:nvSpPr>
        <p:spPr>
          <a:xfrm>
            <a:off x="641391" y="3271910"/>
            <a:ext cx="8930435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Mobilizar e e</a:t>
            </a:r>
            <a:r>
              <a:rPr lang="pt-PT" sz="19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nvolver </a:t>
            </a:r>
            <a:r>
              <a:rPr lang="pt-PT" sz="1900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promotores de </a:t>
            </a:r>
            <a:r>
              <a:rPr lang="pt-PT" sz="19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projetos</a:t>
            </a:r>
            <a:r>
              <a:rPr lang="pt-PT" sz="19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locais </a:t>
            </a:r>
            <a:r>
              <a:rPr lang="pt-PT" sz="19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</a:t>
            </a:r>
            <a:r>
              <a:rPr lang="pt-PT" sz="19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comunidade </a:t>
            </a:r>
            <a:r>
              <a:rPr lang="pt-PT" sz="19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caminho dos ODS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1955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79547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3301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40785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67369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MONITORIZAR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6E8F3D-1973-6768-D0FF-CB6937A48A20}"/>
              </a:ext>
            </a:extLst>
          </p:cNvPr>
          <p:cNvSpPr/>
          <p:nvPr/>
        </p:nvSpPr>
        <p:spPr>
          <a:xfrm>
            <a:off x="5646929" y="2258535"/>
            <a:ext cx="1189029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3499D-D991-9503-6EA4-5CC11119780D}"/>
              </a:ext>
            </a:extLst>
          </p:cNvPr>
          <p:cNvSpPr txBox="1"/>
          <p:nvPr/>
        </p:nvSpPr>
        <p:spPr>
          <a:xfrm>
            <a:off x="4999952" y="2202356"/>
            <a:ext cx="24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MAPEAR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372108-8E4D-C4AA-BAB0-4053ABE456DC}"/>
              </a:ext>
            </a:extLst>
          </p:cNvPr>
          <p:cNvSpPr/>
          <p:nvPr/>
        </p:nvSpPr>
        <p:spPr>
          <a:xfrm>
            <a:off x="8046544" y="3021335"/>
            <a:ext cx="1011228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3C250D-CE84-2F70-0D2D-7585A7E5CCD9}"/>
              </a:ext>
            </a:extLst>
          </p:cNvPr>
          <p:cNvSpPr txBox="1"/>
          <p:nvPr/>
        </p:nvSpPr>
        <p:spPr>
          <a:xfrm>
            <a:off x="7585446" y="2948741"/>
            <a:ext cx="193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0070C0"/>
                </a:solidFill>
              </a:rPr>
              <a:t>ATIVAR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34A9F19-0AD0-89CA-1DC7-0950AFAD6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92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5662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795053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88DDF-525C-10A8-D9AC-49A4D1490C79}"/>
              </a:ext>
            </a:extLst>
          </p:cNvPr>
          <p:cNvSpPr txBox="1"/>
          <p:nvPr/>
        </p:nvSpPr>
        <p:spPr>
          <a:xfrm>
            <a:off x="641392" y="2533482"/>
            <a:ext cx="8930433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práticas municipais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avaliar os seus contributos para os ODS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C506E3-9BD3-CD88-900D-FE5D27AB5C48}"/>
              </a:ext>
            </a:extLst>
          </p:cNvPr>
          <p:cNvSpPr txBox="1"/>
          <p:nvPr/>
        </p:nvSpPr>
        <p:spPr>
          <a:xfrm>
            <a:off x="641391" y="3271910"/>
            <a:ext cx="8930435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Mobilizar e e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nvolver </a:t>
            </a:r>
            <a:r>
              <a:rPr lang="pt-PT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promotores de </a:t>
            </a:r>
            <a:r>
              <a:rPr lang="pt-PT" sz="19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projetos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locais </a:t>
            </a:r>
            <a:r>
              <a:rPr lang="pt-PT" sz="19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comunidade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caminho dos ODS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1955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79547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3301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40785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67369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MONITORIZAR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6E8F3D-1973-6768-D0FF-CB6937A48A20}"/>
              </a:ext>
            </a:extLst>
          </p:cNvPr>
          <p:cNvSpPr/>
          <p:nvPr/>
        </p:nvSpPr>
        <p:spPr>
          <a:xfrm>
            <a:off x="5646929" y="2258535"/>
            <a:ext cx="1189029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3499D-D991-9503-6EA4-5CC11119780D}"/>
              </a:ext>
            </a:extLst>
          </p:cNvPr>
          <p:cNvSpPr txBox="1"/>
          <p:nvPr/>
        </p:nvSpPr>
        <p:spPr>
          <a:xfrm>
            <a:off x="4999952" y="2202356"/>
            <a:ext cx="24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MAPEAR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372108-8E4D-C4AA-BAB0-4053ABE456DC}"/>
              </a:ext>
            </a:extLst>
          </p:cNvPr>
          <p:cNvSpPr/>
          <p:nvPr/>
        </p:nvSpPr>
        <p:spPr>
          <a:xfrm>
            <a:off x="8046544" y="3021335"/>
            <a:ext cx="1011228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3C250D-CE84-2F70-0D2D-7585A7E5CCD9}"/>
              </a:ext>
            </a:extLst>
          </p:cNvPr>
          <p:cNvSpPr txBox="1"/>
          <p:nvPr/>
        </p:nvSpPr>
        <p:spPr>
          <a:xfrm>
            <a:off x="7585446" y="2948741"/>
            <a:ext cx="193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ATIVAR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34A9F19-0AD0-89CA-1DC7-0950AFAD6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44BC0E0-DF5C-CA9B-70DF-BE3A1AEB5F82}"/>
              </a:ext>
            </a:extLst>
          </p:cNvPr>
          <p:cNvSpPr txBox="1"/>
          <p:nvPr/>
        </p:nvSpPr>
        <p:spPr>
          <a:xfrm>
            <a:off x="739958" y="3770049"/>
            <a:ext cx="5871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</a:rPr>
              <a:t>• MAPEAR PROJETOS 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A3F4CD9-C90B-47AA-5131-1C5630D78F4D}"/>
              </a:ext>
            </a:extLst>
          </p:cNvPr>
          <p:cNvGrpSpPr/>
          <p:nvPr/>
        </p:nvGrpSpPr>
        <p:grpSpPr>
          <a:xfrm>
            <a:off x="3091090" y="1647319"/>
            <a:ext cx="8920436" cy="5017745"/>
            <a:chOff x="3091090" y="1647319"/>
            <a:chExt cx="8920436" cy="5017745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A82D961A-C2E0-EDC0-C1B5-1B69ECB0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1090" y="1647319"/>
              <a:ext cx="8920436" cy="5017745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54AB4E92-A582-EF0C-2DF9-AADAEF08CD59}"/>
                </a:ext>
              </a:extLst>
            </p:cNvPr>
            <p:cNvSpPr/>
            <p:nvPr/>
          </p:nvSpPr>
          <p:spPr>
            <a:xfrm>
              <a:off x="3714599" y="2076506"/>
              <a:ext cx="3447737" cy="45819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F52297F8-C50E-89C2-0055-B10AF4A4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7514" y="2383860"/>
              <a:ext cx="3447737" cy="1870865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A65B0503-BAAD-D8A3-0FEF-A3271489A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7514" y="4791404"/>
              <a:ext cx="3447737" cy="1873660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1E05A982-4AAF-A664-CA2A-6E7D9A09A6A3}"/>
                </a:ext>
              </a:extLst>
            </p:cNvPr>
            <p:cNvSpPr txBox="1"/>
            <p:nvPr/>
          </p:nvSpPr>
          <p:spPr>
            <a:xfrm>
              <a:off x="3714599" y="2035568"/>
              <a:ext cx="34206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Açores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592F825-6600-493B-486C-2F9C49EEB0ED}"/>
                </a:ext>
              </a:extLst>
            </p:cNvPr>
            <p:cNvSpPr txBox="1"/>
            <p:nvPr/>
          </p:nvSpPr>
          <p:spPr>
            <a:xfrm>
              <a:off x="3696206" y="4401185"/>
              <a:ext cx="34206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Madeira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84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4D2B0A-E6EE-7F03-749D-6691641F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25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38600"/>
            <a:ext cx="9750056" cy="687201"/>
          </a:xfrm>
          <a:prstGeom prst="rightArrow">
            <a:avLst/>
          </a:prstGeom>
          <a:solidFill>
            <a:srgbClr val="69AB3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6A798C79-E922-BB3F-2090-815A5973D6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1A8A802-E7BA-895B-01E9-F5BA6950D47C}"/>
              </a:ext>
            </a:extLst>
          </p:cNvPr>
          <p:cNvSpPr txBox="1">
            <a:spLocks/>
          </p:cNvSpPr>
          <p:nvPr/>
        </p:nvSpPr>
        <p:spPr>
          <a:xfrm>
            <a:off x="197259" y="3479211"/>
            <a:ext cx="11857309" cy="144470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Importância da Capacitação e Comunicação em ODS pelos Municípios Portugueses</a:t>
            </a:r>
            <a:endParaRPr lang="pt-PT" sz="9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733B5EC-E8ED-6E16-FA6A-E7A14E59396D}"/>
              </a:ext>
            </a:extLst>
          </p:cNvPr>
          <p:cNvSpPr txBox="1"/>
          <p:nvPr/>
        </p:nvSpPr>
        <p:spPr>
          <a:xfrm>
            <a:off x="641393" y="107567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2AFFDBB-E0DC-E0C6-6109-1B149C9C2235}"/>
              </a:ext>
            </a:extLst>
          </p:cNvPr>
          <p:cNvSpPr/>
          <p:nvPr/>
        </p:nvSpPr>
        <p:spPr>
          <a:xfrm>
            <a:off x="670718" y="81452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436EFEF-26DC-73D3-03ED-AFFB8C599DB4}"/>
              </a:ext>
            </a:extLst>
          </p:cNvPr>
          <p:cNvSpPr txBox="1"/>
          <p:nvPr/>
        </p:nvSpPr>
        <p:spPr>
          <a:xfrm>
            <a:off x="536491" y="75206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COMUNICAR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1692914-670E-7687-6AC4-5F0ED9D4F63D}"/>
              </a:ext>
            </a:extLst>
          </p:cNvPr>
          <p:cNvSpPr/>
          <p:nvPr/>
        </p:nvSpPr>
        <p:spPr>
          <a:xfrm>
            <a:off x="8731268" y="5402697"/>
            <a:ext cx="3323301" cy="123914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2C73792-8D38-DCF6-5CC8-A3F4F24F5C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987" y="5593606"/>
            <a:ext cx="3061863" cy="8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76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5662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795053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88DDF-525C-10A8-D9AC-49A4D1490C79}"/>
              </a:ext>
            </a:extLst>
          </p:cNvPr>
          <p:cNvSpPr txBox="1"/>
          <p:nvPr/>
        </p:nvSpPr>
        <p:spPr>
          <a:xfrm>
            <a:off x="641392" y="2533482"/>
            <a:ext cx="8930433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práticas municipais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avaliar os seus contributos para os ODS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C506E3-9BD3-CD88-900D-FE5D27AB5C48}"/>
              </a:ext>
            </a:extLst>
          </p:cNvPr>
          <p:cNvSpPr txBox="1"/>
          <p:nvPr/>
        </p:nvSpPr>
        <p:spPr>
          <a:xfrm>
            <a:off x="641391" y="3271910"/>
            <a:ext cx="8930435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Mobilizar e e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nvolver </a:t>
            </a:r>
            <a:r>
              <a:rPr lang="pt-PT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promotores de </a:t>
            </a:r>
            <a:r>
              <a:rPr lang="pt-PT" sz="19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projetos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locais </a:t>
            </a:r>
            <a:r>
              <a:rPr lang="pt-PT" sz="19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comunidade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caminho dos ODS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1955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79547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3301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40785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67369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MONITORIZAR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6E8F3D-1973-6768-D0FF-CB6937A48A20}"/>
              </a:ext>
            </a:extLst>
          </p:cNvPr>
          <p:cNvSpPr/>
          <p:nvPr/>
        </p:nvSpPr>
        <p:spPr>
          <a:xfrm>
            <a:off x="5646929" y="2258535"/>
            <a:ext cx="1189029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3499D-D991-9503-6EA4-5CC11119780D}"/>
              </a:ext>
            </a:extLst>
          </p:cNvPr>
          <p:cNvSpPr txBox="1"/>
          <p:nvPr/>
        </p:nvSpPr>
        <p:spPr>
          <a:xfrm>
            <a:off x="4999952" y="2202356"/>
            <a:ext cx="24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MAPEAR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372108-8E4D-C4AA-BAB0-4053ABE456DC}"/>
              </a:ext>
            </a:extLst>
          </p:cNvPr>
          <p:cNvSpPr/>
          <p:nvPr/>
        </p:nvSpPr>
        <p:spPr>
          <a:xfrm>
            <a:off x="8046544" y="3021335"/>
            <a:ext cx="1011228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3C250D-CE84-2F70-0D2D-7585A7E5CCD9}"/>
              </a:ext>
            </a:extLst>
          </p:cNvPr>
          <p:cNvSpPr txBox="1"/>
          <p:nvPr/>
        </p:nvSpPr>
        <p:spPr>
          <a:xfrm>
            <a:off x="7585446" y="2948741"/>
            <a:ext cx="193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ATIVAR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34A9F19-0AD0-89CA-1DC7-0950AFAD6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44BC0E0-DF5C-CA9B-70DF-BE3A1AEB5F82}"/>
              </a:ext>
            </a:extLst>
          </p:cNvPr>
          <p:cNvSpPr txBox="1"/>
          <p:nvPr/>
        </p:nvSpPr>
        <p:spPr>
          <a:xfrm>
            <a:off x="739958" y="3770049"/>
            <a:ext cx="58710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MAPEAR PROJETOS </a:t>
            </a:r>
          </a:p>
          <a:p>
            <a:r>
              <a:rPr lang="pt-PT" b="1" dirty="0">
                <a:solidFill>
                  <a:srgbClr val="0070C0"/>
                </a:solidFill>
              </a:rPr>
              <a:t>• REFLETIR COM A COMUNIDADE </a:t>
            </a:r>
          </a:p>
          <a:p>
            <a:endParaRPr lang="pt-PT" dirty="0"/>
          </a:p>
        </p:txBody>
      </p:sp>
      <p:pic>
        <p:nvPicPr>
          <p:cNvPr id="11" name="Imagem 10" descr="Uma imagem com texto, vestuário, mulher, pessoa&#10;&#10;Descrição gerada automaticamente">
            <a:extLst>
              <a:ext uri="{FF2B5EF4-FFF2-40B4-BE49-F238E27FC236}">
                <a16:creationId xmlns:a16="http://schemas.microsoft.com/office/drawing/2014/main" id="{BE779CE2-6DDF-F5B0-7380-4092F9A48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826" y="3936779"/>
            <a:ext cx="4255305" cy="283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 descr="Uma imagem com texto, captura de ecrã, Tipo de letra, número&#10;&#10;Descrição gerada automaticamente">
            <a:extLst>
              <a:ext uri="{FF2B5EF4-FFF2-40B4-BE49-F238E27FC236}">
                <a16:creationId xmlns:a16="http://schemas.microsoft.com/office/drawing/2014/main" id="{417E95F1-2FB0-8C6D-CA07-E7632D953A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91" y="4448663"/>
            <a:ext cx="4141076" cy="232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00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5662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795053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88DDF-525C-10A8-D9AC-49A4D1490C79}"/>
              </a:ext>
            </a:extLst>
          </p:cNvPr>
          <p:cNvSpPr txBox="1"/>
          <p:nvPr/>
        </p:nvSpPr>
        <p:spPr>
          <a:xfrm>
            <a:off x="641392" y="2533482"/>
            <a:ext cx="8930433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práticas municipais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avaliar os seus contributos para os ODS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C506E3-9BD3-CD88-900D-FE5D27AB5C48}"/>
              </a:ext>
            </a:extLst>
          </p:cNvPr>
          <p:cNvSpPr txBox="1"/>
          <p:nvPr/>
        </p:nvSpPr>
        <p:spPr>
          <a:xfrm>
            <a:off x="641391" y="3271910"/>
            <a:ext cx="8930435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Mobilizar e e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nvolver </a:t>
            </a:r>
            <a:r>
              <a:rPr lang="pt-PT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promotores de </a:t>
            </a:r>
            <a:r>
              <a:rPr lang="pt-PT" sz="19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projetos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locais </a:t>
            </a:r>
            <a:r>
              <a:rPr lang="pt-PT" sz="19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comunidade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caminho dos ODS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1955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79547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3301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40785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67369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MONITORIZAR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6E8F3D-1973-6768-D0FF-CB6937A48A20}"/>
              </a:ext>
            </a:extLst>
          </p:cNvPr>
          <p:cNvSpPr/>
          <p:nvPr/>
        </p:nvSpPr>
        <p:spPr>
          <a:xfrm>
            <a:off x="5646929" y="2258535"/>
            <a:ext cx="1189029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3499D-D991-9503-6EA4-5CC11119780D}"/>
              </a:ext>
            </a:extLst>
          </p:cNvPr>
          <p:cNvSpPr txBox="1"/>
          <p:nvPr/>
        </p:nvSpPr>
        <p:spPr>
          <a:xfrm>
            <a:off x="4999952" y="2202356"/>
            <a:ext cx="24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MAPEAR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372108-8E4D-C4AA-BAB0-4053ABE456DC}"/>
              </a:ext>
            </a:extLst>
          </p:cNvPr>
          <p:cNvSpPr/>
          <p:nvPr/>
        </p:nvSpPr>
        <p:spPr>
          <a:xfrm>
            <a:off x="8046544" y="3021335"/>
            <a:ext cx="1011228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3C250D-CE84-2F70-0D2D-7585A7E5CCD9}"/>
              </a:ext>
            </a:extLst>
          </p:cNvPr>
          <p:cNvSpPr txBox="1"/>
          <p:nvPr/>
        </p:nvSpPr>
        <p:spPr>
          <a:xfrm>
            <a:off x="7585446" y="2948741"/>
            <a:ext cx="193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ATIVAR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34A9F19-0AD0-89CA-1DC7-0950AFAD6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44BC0E0-DF5C-CA9B-70DF-BE3A1AEB5F82}"/>
              </a:ext>
            </a:extLst>
          </p:cNvPr>
          <p:cNvSpPr txBox="1"/>
          <p:nvPr/>
        </p:nvSpPr>
        <p:spPr>
          <a:xfrm>
            <a:off x="739958" y="3770049"/>
            <a:ext cx="58710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MAPEAR PROJETOS </a:t>
            </a:r>
          </a:p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REFLETIR COM A COMUNIDADE </a:t>
            </a:r>
          </a:p>
          <a:p>
            <a:r>
              <a:rPr lang="pt-PT" b="1" dirty="0">
                <a:solidFill>
                  <a:srgbClr val="0070C0"/>
                </a:solidFill>
              </a:rPr>
              <a:t>• ATIVAR GRUPOS DE INTERESSE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6356ED5-EF02-C4EC-4CF0-A87859B7F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91" y="4735614"/>
            <a:ext cx="3710152" cy="20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m vestuário, interior, homem, Cara humana&#10;&#10;Descrição gerada automaticamente">
            <a:extLst>
              <a:ext uri="{FF2B5EF4-FFF2-40B4-BE49-F238E27FC236}">
                <a16:creationId xmlns:a16="http://schemas.microsoft.com/office/drawing/2014/main" id="{29769DE9-20EB-B4E1-D976-E4875BC0D3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896" y="4748766"/>
            <a:ext cx="3899385" cy="2046069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FAB890D-A078-B53D-B56B-9648E2601F16}"/>
              </a:ext>
            </a:extLst>
          </p:cNvPr>
          <p:cNvGrpSpPr/>
          <p:nvPr/>
        </p:nvGrpSpPr>
        <p:grpSpPr>
          <a:xfrm>
            <a:off x="8552158" y="4735613"/>
            <a:ext cx="3461166" cy="2046069"/>
            <a:chOff x="532963" y="829340"/>
            <a:chExt cx="11239838" cy="5273751"/>
          </a:xfrm>
        </p:grpSpPr>
        <p:pic>
          <p:nvPicPr>
            <p:cNvPr id="21" name="Imagem 20" descr="Uma imagem com Cara humana, colagem, pessoa, texto&#10;&#10;Descrição gerada automaticamente">
              <a:extLst>
                <a:ext uri="{FF2B5EF4-FFF2-40B4-BE49-F238E27FC236}">
                  <a16:creationId xmlns:a16="http://schemas.microsoft.com/office/drawing/2014/main" id="{D5EE587C-42E7-0A50-475F-650DC2C63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63" y="829340"/>
              <a:ext cx="11239838" cy="5252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" descr="Wee Forests: Part of the TinyForest Global Family | NatureScot">
              <a:extLst>
                <a:ext uri="{FF2B5EF4-FFF2-40B4-BE49-F238E27FC236}">
                  <a16:creationId xmlns:a16="http://schemas.microsoft.com/office/drawing/2014/main" id="{1E988D2C-CFE5-3E97-1B96-2863E1118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1746" y="4699594"/>
              <a:ext cx="2203216" cy="1403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Wee Forests: Part of the TinyForest Global Family | NatureScot">
              <a:extLst>
                <a:ext uri="{FF2B5EF4-FFF2-40B4-BE49-F238E27FC236}">
                  <a16:creationId xmlns:a16="http://schemas.microsoft.com/office/drawing/2014/main" id="{54AB64EA-34BF-A0D8-11A3-E157B62E4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04" y="4688961"/>
              <a:ext cx="2203216" cy="1403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E8002FD-0D92-9205-480E-E2594071810A}"/>
              </a:ext>
            </a:extLst>
          </p:cNvPr>
          <p:cNvSpPr txBox="1"/>
          <p:nvPr/>
        </p:nvSpPr>
        <p:spPr>
          <a:xfrm>
            <a:off x="739958" y="4760798"/>
            <a:ext cx="30981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CLA Ação Climática &amp; ODS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23EF4D9-FD9C-7202-D1E9-6D5334ADD16B}"/>
              </a:ext>
            </a:extLst>
          </p:cNvPr>
          <p:cNvSpPr txBox="1"/>
          <p:nvPr/>
        </p:nvSpPr>
        <p:spPr>
          <a:xfrm>
            <a:off x="4948428" y="4502851"/>
            <a:ext cx="30981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WS Água &amp; ODS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45E90DC-3011-30C6-1B92-E4ED1DBF52E7}"/>
              </a:ext>
            </a:extLst>
          </p:cNvPr>
          <p:cNvSpPr txBox="1"/>
          <p:nvPr/>
        </p:nvSpPr>
        <p:spPr>
          <a:xfrm>
            <a:off x="8733683" y="4331306"/>
            <a:ext cx="30981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Escolas &amp; Miniflorestas</a:t>
            </a:r>
          </a:p>
        </p:txBody>
      </p:sp>
    </p:spTree>
    <p:extLst>
      <p:ext uri="{BB962C8B-B14F-4D97-AF65-F5344CB8AC3E}">
        <p14:creationId xmlns:p14="http://schemas.microsoft.com/office/powerpoint/2010/main" val="40479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5662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795053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688DDF-525C-10A8-D9AC-49A4D1490C79}"/>
              </a:ext>
            </a:extLst>
          </p:cNvPr>
          <p:cNvSpPr txBox="1"/>
          <p:nvPr/>
        </p:nvSpPr>
        <p:spPr>
          <a:xfrm>
            <a:off x="641392" y="2533482"/>
            <a:ext cx="8930433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 </a:t>
            </a: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boas práticas municipais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avaliar os seus contributos para os ODS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EC506E3-9BD3-CD88-900D-FE5D27AB5C48}"/>
              </a:ext>
            </a:extLst>
          </p:cNvPr>
          <p:cNvSpPr txBox="1"/>
          <p:nvPr/>
        </p:nvSpPr>
        <p:spPr>
          <a:xfrm>
            <a:off x="641391" y="3271910"/>
            <a:ext cx="8930435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Mobilizar e e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nvolver </a:t>
            </a:r>
            <a:r>
              <a:rPr lang="pt-PT" sz="19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promotores de </a:t>
            </a:r>
            <a:r>
              <a:rPr lang="pt-PT" sz="19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projetos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locais </a:t>
            </a:r>
            <a:r>
              <a:rPr lang="pt-PT" sz="19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comunidade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caminho dos ODS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1955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79547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3301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40785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67369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MONITORIZAR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26E8F3D-1973-6768-D0FF-CB6937A48A20}"/>
              </a:ext>
            </a:extLst>
          </p:cNvPr>
          <p:cNvSpPr/>
          <p:nvPr/>
        </p:nvSpPr>
        <p:spPr>
          <a:xfrm>
            <a:off x="5646929" y="2258535"/>
            <a:ext cx="1189029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33499D-D991-9503-6EA4-5CC11119780D}"/>
              </a:ext>
            </a:extLst>
          </p:cNvPr>
          <p:cNvSpPr txBox="1"/>
          <p:nvPr/>
        </p:nvSpPr>
        <p:spPr>
          <a:xfrm>
            <a:off x="4999952" y="2202356"/>
            <a:ext cx="248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MAPEAR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372108-8E4D-C4AA-BAB0-4053ABE456DC}"/>
              </a:ext>
            </a:extLst>
          </p:cNvPr>
          <p:cNvSpPr/>
          <p:nvPr/>
        </p:nvSpPr>
        <p:spPr>
          <a:xfrm>
            <a:off x="8046544" y="3021335"/>
            <a:ext cx="1011228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3C250D-CE84-2F70-0D2D-7585A7E5CCD9}"/>
              </a:ext>
            </a:extLst>
          </p:cNvPr>
          <p:cNvSpPr txBox="1"/>
          <p:nvPr/>
        </p:nvSpPr>
        <p:spPr>
          <a:xfrm>
            <a:off x="7585446" y="2948741"/>
            <a:ext cx="193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ATIVAR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34A9F19-0AD0-89CA-1DC7-0950AFAD6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44BC0E0-DF5C-CA9B-70DF-BE3A1AEB5F82}"/>
              </a:ext>
            </a:extLst>
          </p:cNvPr>
          <p:cNvSpPr txBox="1"/>
          <p:nvPr/>
        </p:nvSpPr>
        <p:spPr>
          <a:xfrm>
            <a:off x="739958" y="3770049"/>
            <a:ext cx="58710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MAPEAR PROJETOS </a:t>
            </a:r>
          </a:p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REFLETIR COM A COMUNIDADE </a:t>
            </a:r>
          </a:p>
          <a:p>
            <a:r>
              <a:rPr lang="pt-PT" dirty="0">
                <a:solidFill>
                  <a:schemeClr val="bg1">
                    <a:lumMod val="65000"/>
                  </a:schemeClr>
                </a:solidFill>
              </a:rPr>
              <a:t>• ATIVAR GRUPOS DE INTERESSE </a:t>
            </a:r>
          </a:p>
          <a:p>
            <a:r>
              <a:rPr lang="pt-PT" b="1" dirty="0">
                <a:solidFill>
                  <a:srgbClr val="0070C0"/>
                </a:solidFill>
              </a:rPr>
              <a:t>• CONTAGIAR A REDE DE MUNICÍPIOS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C8ECB29-9A12-E80E-DCED-7F0ADE155A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083" y="4360389"/>
            <a:ext cx="7011456" cy="2280750"/>
          </a:xfrm>
          <a:prstGeom prst="rect">
            <a:avLst/>
          </a:prstGeom>
          <a:ln w="38100">
            <a:solidFill>
              <a:schemeClr val="accent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9B5238-1938-7F72-D1B9-CB082471B2AD}"/>
              </a:ext>
            </a:extLst>
          </p:cNvPr>
          <p:cNvSpPr txBox="1"/>
          <p:nvPr/>
        </p:nvSpPr>
        <p:spPr>
          <a:xfrm>
            <a:off x="6695090" y="4380594"/>
            <a:ext cx="48804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/>
              <a:t>Secção de Municípios para os Objetivos de Desenvolvimento Sustentável</a:t>
            </a:r>
          </a:p>
          <a:p>
            <a:pPr algn="ctr"/>
            <a:endParaRPr lang="pt-PT" sz="2800" dirty="0"/>
          </a:p>
          <a:p>
            <a:pPr algn="ctr"/>
            <a:r>
              <a:rPr lang="pt-PT" sz="2800" dirty="0"/>
              <a:t>Reunião Plenária - Pombal</a:t>
            </a:r>
            <a:endParaRPr lang="en-GB" sz="28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264A414-1E5F-BBCC-2B93-8F67596DD4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63" r="9911"/>
          <a:stretch/>
        </p:blipFill>
        <p:spPr>
          <a:xfrm>
            <a:off x="839972" y="5090682"/>
            <a:ext cx="3551274" cy="155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3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E4AA300-FCBB-F55A-4CFC-1BC7CE3C6EFD}"/>
              </a:ext>
            </a:extLst>
          </p:cNvPr>
          <p:cNvGrpSpPr/>
          <p:nvPr/>
        </p:nvGrpSpPr>
        <p:grpSpPr>
          <a:xfrm>
            <a:off x="536491" y="1205400"/>
            <a:ext cx="11064044" cy="4285418"/>
            <a:chOff x="972428" y="1205400"/>
            <a:chExt cx="11064044" cy="4285418"/>
          </a:xfrm>
        </p:grpSpPr>
        <p:pic>
          <p:nvPicPr>
            <p:cNvPr id="33" name="Imagem 32" descr="Uma imagem com círculo, Saturação de cores, arte&#10;&#10;Descrição gerada automaticamente">
              <a:extLst>
                <a:ext uri="{FF2B5EF4-FFF2-40B4-BE49-F238E27FC236}">
                  <a16:creationId xmlns:a16="http://schemas.microsoft.com/office/drawing/2014/main" id="{28DB91E9-AA57-2E95-E4D0-09CF0C50C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7355" y="1827203"/>
              <a:ext cx="1567780" cy="3105114"/>
            </a:xfrm>
            <a:prstGeom prst="rect">
              <a:avLst/>
            </a:prstGeom>
          </p:spPr>
        </p:pic>
        <p:pic>
          <p:nvPicPr>
            <p:cNvPr id="1026" name="Picture 2" descr="banner ods">
              <a:extLst>
                <a:ext uri="{FF2B5EF4-FFF2-40B4-BE49-F238E27FC236}">
                  <a16:creationId xmlns:a16="http://schemas.microsoft.com/office/drawing/2014/main" id="{BB580F9A-9693-0526-D4A8-80D2C2008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330" y="1767841"/>
              <a:ext cx="9428154" cy="3157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1BD3C8D-14C0-21F7-4AC3-0AA255FE54A1}"/>
                </a:ext>
              </a:extLst>
            </p:cNvPr>
            <p:cNvSpPr txBox="1"/>
            <p:nvPr/>
          </p:nvSpPr>
          <p:spPr>
            <a:xfrm>
              <a:off x="1077330" y="2142476"/>
              <a:ext cx="8930431" cy="39138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PT" sz="19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Internalizar e externalizar </a:t>
              </a:r>
              <a:r>
                <a:rPr lang="pt-PT" sz="19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Agenda 2030 municipal com compromisso político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5759433-85D2-E9D2-1DF4-75574FE8E113}"/>
                </a:ext>
              </a:extLst>
            </p:cNvPr>
            <p:cNvSpPr txBox="1"/>
            <p:nvPr/>
          </p:nvSpPr>
          <p:spPr>
            <a:xfrm>
              <a:off x="1077330" y="2880903"/>
              <a:ext cx="8930431" cy="40454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PT" sz="19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Criar </a:t>
              </a:r>
              <a:r>
                <a:rPr lang="pt-PT" sz="19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indicadores </a:t>
              </a:r>
              <a:r>
                <a:rPr lang="pt-PT" sz="19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para uma monitorização específica e uma estratégia 2030 eficaz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8688DDF-525C-10A8-D9AC-49A4D1490C79}"/>
                </a:ext>
              </a:extLst>
            </p:cNvPr>
            <p:cNvSpPr txBox="1"/>
            <p:nvPr/>
          </p:nvSpPr>
          <p:spPr>
            <a:xfrm>
              <a:off x="1077329" y="3619332"/>
              <a:ext cx="8930433" cy="39138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PT" sz="19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Identificar </a:t>
              </a:r>
              <a:r>
                <a:rPr lang="pt-PT" sz="19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boas práticas municipais </a:t>
              </a:r>
              <a:r>
                <a:rPr lang="pt-PT" sz="19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 avaliar os seus contributos para os ODS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AEC506E3-9BD3-CD88-900D-FE5D27AB5C48}"/>
                </a:ext>
              </a:extLst>
            </p:cNvPr>
            <p:cNvSpPr txBox="1"/>
            <p:nvPr/>
          </p:nvSpPr>
          <p:spPr>
            <a:xfrm>
              <a:off x="1077328" y="4357760"/>
              <a:ext cx="8930435" cy="39138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PT" sz="1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Mobilizar e e</a:t>
              </a:r>
              <a:r>
                <a:rPr lang="pt-PT" sz="19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nvolver </a:t>
              </a:r>
              <a:r>
                <a:rPr lang="pt-PT" sz="1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promotores de </a:t>
              </a:r>
              <a:r>
                <a:rPr lang="pt-PT" sz="1900" b="1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projetos</a:t>
              </a:r>
              <a:r>
                <a:rPr lang="pt-PT" sz="19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locais </a:t>
              </a:r>
              <a:r>
                <a:rPr lang="pt-PT" sz="1900" b="1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 a</a:t>
              </a:r>
              <a:r>
                <a:rPr lang="pt-PT" sz="19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comunidade </a:t>
              </a:r>
              <a:r>
                <a:rPr lang="pt-PT" sz="19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 caminho dos ODS</a:t>
              </a:r>
            </a:p>
          </p:txBody>
        </p:sp>
        <p:sp>
          <p:nvSpPr>
            <p:cNvPr id="11" name="Seta: Para a Direita 10">
              <a:extLst>
                <a:ext uri="{FF2B5EF4-FFF2-40B4-BE49-F238E27FC236}">
                  <a16:creationId xmlns:a16="http://schemas.microsoft.com/office/drawing/2014/main" id="{B10E980F-9309-D0B0-7AA2-C1AC7C8187C3}"/>
                </a:ext>
              </a:extLst>
            </p:cNvPr>
            <p:cNvSpPr/>
            <p:nvPr/>
          </p:nvSpPr>
          <p:spPr>
            <a:xfrm>
              <a:off x="1095153" y="4814681"/>
              <a:ext cx="9750056" cy="676137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1082DEB6-6AE0-1C15-F710-5A8D869FE3A8}"/>
                </a:ext>
              </a:extLst>
            </p:cNvPr>
            <p:cNvSpPr/>
            <p:nvPr/>
          </p:nvSpPr>
          <p:spPr>
            <a:xfrm>
              <a:off x="1095153" y="4990118"/>
              <a:ext cx="2488019" cy="33190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2020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7F19BB86-7867-2CA9-02A9-F125276A5141}"/>
                </a:ext>
              </a:extLst>
            </p:cNvPr>
            <p:cNvSpPr/>
            <p:nvPr/>
          </p:nvSpPr>
          <p:spPr>
            <a:xfrm>
              <a:off x="6063216" y="4990119"/>
              <a:ext cx="2488019" cy="33190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/>
                <a:t>2022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A279054-5753-2EDF-1246-177A6BD2524D}"/>
                </a:ext>
              </a:extLst>
            </p:cNvPr>
            <p:cNvSpPr txBox="1"/>
            <p:nvPr/>
          </p:nvSpPr>
          <p:spPr>
            <a:xfrm>
              <a:off x="3987209" y="4963543"/>
              <a:ext cx="1722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</a:rPr>
                <a:t>2021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3C6AE05-89B8-DB04-A51E-1627373B40B5}"/>
                </a:ext>
              </a:extLst>
            </p:cNvPr>
            <p:cNvSpPr txBox="1"/>
            <p:nvPr/>
          </p:nvSpPr>
          <p:spPr>
            <a:xfrm>
              <a:off x="8839211" y="4977718"/>
              <a:ext cx="1722475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chemeClr val="bg1"/>
                  </a:solidFill>
                </a:rPr>
                <a:t>2023</a:t>
              </a:r>
            </a:p>
          </p:txBody>
        </p:sp>
        <p:sp>
          <p:nvSpPr>
            <p:cNvPr id="18" name="Seta: Para a Direita 17">
              <a:extLst>
                <a:ext uri="{FF2B5EF4-FFF2-40B4-BE49-F238E27FC236}">
                  <a16:creationId xmlns:a16="http://schemas.microsoft.com/office/drawing/2014/main" id="{D8EA22FB-C88B-68B8-62CC-D2B5BD3D10C8}"/>
                </a:ext>
              </a:extLst>
            </p:cNvPr>
            <p:cNvSpPr/>
            <p:nvPr/>
          </p:nvSpPr>
          <p:spPr>
            <a:xfrm>
              <a:off x="1090735" y="1205400"/>
              <a:ext cx="9750056" cy="687201"/>
            </a:xfrm>
            <a:prstGeom prst="right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400" b="1" dirty="0" err="1"/>
                <a:t>Territorializando</a:t>
              </a:r>
              <a:r>
                <a:rPr lang="pt-PT" sz="2400" b="1" dirty="0"/>
                <a:t> os ODS – Abordagem da Plataforma ODSlocal em Loulé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E338C880-18D7-F39D-2F7F-D55DF22F0FA5}"/>
                </a:ext>
              </a:extLst>
            </p:cNvPr>
            <p:cNvSpPr/>
            <p:nvPr/>
          </p:nvSpPr>
          <p:spPr>
            <a:xfrm>
              <a:off x="1106655" y="1881327"/>
              <a:ext cx="1663065" cy="327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80CC2FD5-DF5B-2494-3FB0-16AB8F020877}"/>
                </a:ext>
              </a:extLst>
            </p:cNvPr>
            <p:cNvSpPr txBox="1"/>
            <p:nvPr/>
          </p:nvSpPr>
          <p:spPr>
            <a:xfrm>
              <a:off x="972428" y="1818861"/>
              <a:ext cx="1916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b="1" dirty="0"/>
                <a:t>COMUNICAR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ABF204E5-FFE0-80C0-B12F-D51317801DD3}"/>
                </a:ext>
              </a:extLst>
            </p:cNvPr>
            <p:cNvSpPr/>
            <p:nvPr/>
          </p:nvSpPr>
          <p:spPr>
            <a:xfrm>
              <a:off x="3580024" y="2626635"/>
              <a:ext cx="1892196" cy="327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6077DE16-98F1-FB72-97AC-72631DDFD397}"/>
                </a:ext>
              </a:extLst>
            </p:cNvPr>
            <p:cNvSpPr txBox="1"/>
            <p:nvPr/>
          </p:nvSpPr>
          <p:spPr>
            <a:xfrm>
              <a:off x="3264192" y="2553219"/>
              <a:ext cx="2512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b="1" dirty="0"/>
                <a:t>MONITORIZAR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D26E8F3D-1973-6768-D0FF-CB6937A48A20}"/>
                </a:ext>
              </a:extLst>
            </p:cNvPr>
            <p:cNvSpPr/>
            <p:nvPr/>
          </p:nvSpPr>
          <p:spPr>
            <a:xfrm>
              <a:off x="6082866" y="3344385"/>
              <a:ext cx="1189029" cy="327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C33499D-D991-9503-6EA4-5CC11119780D}"/>
                </a:ext>
              </a:extLst>
            </p:cNvPr>
            <p:cNvSpPr txBox="1"/>
            <p:nvPr/>
          </p:nvSpPr>
          <p:spPr>
            <a:xfrm>
              <a:off x="5435889" y="3288206"/>
              <a:ext cx="2488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b="1" dirty="0"/>
                <a:t>MAPEAR</a:t>
              </a: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5372108-8E4D-C4AA-BAB0-4053ABE456DC}"/>
                </a:ext>
              </a:extLst>
            </p:cNvPr>
            <p:cNvSpPr/>
            <p:nvPr/>
          </p:nvSpPr>
          <p:spPr>
            <a:xfrm>
              <a:off x="8482481" y="4107185"/>
              <a:ext cx="1011228" cy="3276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23C250D-CE84-2F70-0D2D-7585A7E5CCD9}"/>
                </a:ext>
              </a:extLst>
            </p:cNvPr>
            <p:cNvSpPr txBox="1"/>
            <p:nvPr/>
          </p:nvSpPr>
          <p:spPr>
            <a:xfrm>
              <a:off x="8021383" y="4034591"/>
              <a:ext cx="193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b="1" dirty="0"/>
                <a:t>ATIVAR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06BEFBAB-93F3-6F2C-4C6F-DC68DE0B951B}"/>
                </a:ext>
              </a:extLst>
            </p:cNvPr>
            <p:cNvSpPr txBox="1"/>
            <p:nvPr/>
          </p:nvSpPr>
          <p:spPr>
            <a:xfrm>
              <a:off x="10524006" y="2075039"/>
              <a:ext cx="1278822" cy="64633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alpha val="90000"/>
                  </a:schemeClr>
                </a:gs>
                <a:gs pos="100000">
                  <a:schemeClr val="bg1">
                    <a:alpha val="3600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/>
            <a:p>
              <a:r>
                <a:rPr lang="pt-PT" dirty="0"/>
                <a:t>Unidades </a:t>
              </a:r>
            </a:p>
            <a:p>
              <a:r>
                <a:rPr lang="pt-PT" dirty="0"/>
                <a:t>Orgânicas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828D3E5-863C-206D-13EF-7BD426AD029B}"/>
                </a:ext>
              </a:extLst>
            </p:cNvPr>
            <p:cNvSpPr txBox="1"/>
            <p:nvPr/>
          </p:nvSpPr>
          <p:spPr>
            <a:xfrm>
              <a:off x="10528423" y="2965118"/>
              <a:ext cx="1278821" cy="36933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alpha val="90000"/>
                  </a:schemeClr>
                </a:gs>
                <a:gs pos="100000">
                  <a:schemeClr val="bg1">
                    <a:alpha val="3600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>
              <a:defPPr>
                <a:defRPr lang="pt-PT"/>
              </a:defPPr>
            </a:lstStyle>
            <a:p>
              <a:r>
                <a:rPr lang="pt-PT" dirty="0"/>
                <a:t>Indicadores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80974918-AF9F-B26D-CC0D-168DC78024A1}"/>
                </a:ext>
              </a:extLst>
            </p:cNvPr>
            <p:cNvSpPr txBox="1"/>
            <p:nvPr/>
          </p:nvSpPr>
          <p:spPr>
            <a:xfrm>
              <a:off x="10468692" y="3702890"/>
              <a:ext cx="1567780" cy="36933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alpha val="90000"/>
                  </a:schemeClr>
                </a:gs>
                <a:gs pos="100000">
                  <a:schemeClr val="bg1">
                    <a:alpha val="3600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>
              <a:defPPr>
                <a:defRPr lang="pt-PT"/>
              </a:defPPr>
            </a:lstStyle>
            <a:p>
              <a:r>
                <a:rPr lang="pt-PT" dirty="0"/>
                <a:t>Boas Práticas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D6A8A6D6-8D15-6370-EC01-90447A3FC7BB}"/>
                </a:ext>
              </a:extLst>
            </p:cNvPr>
            <p:cNvSpPr txBox="1"/>
            <p:nvPr/>
          </p:nvSpPr>
          <p:spPr>
            <a:xfrm>
              <a:off x="10476206" y="4403786"/>
              <a:ext cx="1076546" cy="36933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alpha val="90000"/>
                  </a:schemeClr>
                </a:gs>
                <a:gs pos="100000">
                  <a:schemeClr val="bg1">
                    <a:alpha val="3600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>
              <a:defPPr>
                <a:defRPr lang="pt-PT"/>
              </a:defPPr>
            </a:lstStyle>
            <a:p>
              <a:r>
                <a:rPr lang="pt-PT" dirty="0"/>
                <a:t>Projetos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8076826-6816-4002-264D-259DA3A9664F}"/>
                </a:ext>
              </a:extLst>
            </p:cNvPr>
            <p:cNvSpPr txBox="1"/>
            <p:nvPr/>
          </p:nvSpPr>
          <p:spPr>
            <a:xfrm>
              <a:off x="9951443" y="2083585"/>
              <a:ext cx="765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b="1" dirty="0"/>
                <a:t>77</a:t>
              </a:r>
              <a:r>
                <a:rPr lang="pt-PT" b="1" dirty="0"/>
                <a:t>%</a:t>
              </a:r>
              <a:endParaRPr lang="pt-PT" sz="2000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ED6DEC4-727A-0ABF-FE99-2A9AD3B9CD0B}"/>
                </a:ext>
              </a:extLst>
            </p:cNvPr>
            <p:cNvSpPr txBox="1"/>
            <p:nvPr/>
          </p:nvSpPr>
          <p:spPr>
            <a:xfrm>
              <a:off x="9951443" y="2835685"/>
              <a:ext cx="765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b="1" dirty="0"/>
                <a:t>224</a:t>
              </a:r>
              <a:endParaRPr lang="pt-PT" sz="2000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9C75B98-399E-C6E4-C2D8-654C69D56D85}"/>
                </a:ext>
              </a:extLst>
            </p:cNvPr>
            <p:cNvSpPr txBox="1"/>
            <p:nvPr/>
          </p:nvSpPr>
          <p:spPr>
            <a:xfrm>
              <a:off x="10059306" y="3616245"/>
              <a:ext cx="5495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b="1" dirty="0"/>
                <a:t>87</a:t>
              </a:r>
              <a:endParaRPr lang="pt-PT" sz="2000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EE49C77B-0142-9140-9DCD-1240E38A4F18}"/>
                </a:ext>
              </a:extLst>
            </p:cNvPr>
            <p:cNvSpPr txBox="1"/>
            <p:nvPr/>
          </p:nvSpPr>
          <p:spPr>
            <a:xfrm>
              <a:off x="10062798" y="4300277"/>
              <a:ext cx="548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b="1" dirty="0"/>
                <a:t>76</a:t>
              </a:r>
              <a:endParaRPr lang="pt-PT" sz="2000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C003F75-4394-8431-6E7C-737E9DED936F}"/>
              </a:ext>
            </a:extLst>
          </p:cNvPr>
          <p:cNvGrpSpPr/>
          <p:nvPr/>
        </p:nvGrpSpPr>
        <p:grpSpPr>
          <a:xfrm>
            <a:off x="258725" y="5729193"/>
            <a:ext cx="11564975" cy="985065"/>
            <a:chOff x="0" y="3417956"/>
            <a:chExt cx="11674549" cy="1077017"/>
          </a:xfrm>
        </p:grpSpPr>
        <p:pic>
          <p:nvPicPr>
            <p:cNvPr id="28" name="Imagem 27" descr="Uma imagem com Gráficos, logótipo, design gráfico, Tipo de letra&#10;&#10;Descrição gerada automaticamente">
              <a:extLst>
                <a:ext uri="{FF2B5EF4-FFF2-40B4-BE49-F238E27FC236}">
                  <a16:creationId xmlns:a16="http://schemas.microsoft.com/office/drawing/2014/main" id="{68BF0A2F-8913-614D-12F6-76A92F029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7479" y="3730669"/>
              <a:ext cx="1348785" cy="649415"/>
            </a:xfrm>
            <a:prstGeom prst="rect">
              <a:avLst/>
            </a:prstGeom>
          </p:spPr>
        </p:pic>
        <p:pic>
          <p:nvPicPr>
            <p:cNvPr id="30" name="Imagem 29" descr="Uma imagem com Gráficos, Tipo de letra, logótipo, clipart&#10;&#10;Descrição gerada automaticamente">
              <a:extLst>
                <a:ext uri="{FF2B5EF4-FFF2-40B4-BE49-F238E27FC236}">
                  <a16:creationId xmlns:a16="http://schemas.microsoft.com/office/drawing/2014/main" id="{A1F972E5-E0CA-28DA-7AAC-DF03365E7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5530" y="3779247"/>
              <a:ext cx="855438" cy="552259"/>
            </a:xfrm>
            <a:prstGeom prst="rect">
              <a:avLst/>
            </a:prstGeom>
          </p:spPr>
        </p:pic>
        <p:pic>
          <p:nvPicPr>
            <p:cNvPr id="32" name="Imagem 31" descr="Uma imagem com círculo, Gráficos, Tipo de letra, Saturação de cores&#10;&#10;Descrição gerada automaticamente">
              <a:extLst>
                <a:ext uri="{FF2B5EF4-FFF2-40B4-BE49-F238E27FC236}">
                  <a16:creationId xmlns:a16="http://schemas.microsoft.com/office/drawing/2014/main" id="{C811D65F-ED5F-BAE0-E8A2-79AED312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3" y="3744736"/>
              <a:ext cx="490409" cy="621281"/>
            </a:xfrm>
            <a:prstGeom prst="rect">
              <a:avLst/>
            </a:prstGeom>
          </p:spPr>
        </p:pic>
        <p:pic>
          <p:nvPicPr>
            <p:cNvPr id="34" name="Imagem 33" descr="Uma imagem com texto, design gráfico, Gráficos, captura de ecrã&#10;&#10;Descrição gerada automaticamente">
              <a:extLst>
                <a:ext uri="{FF2B5EF4-FFF2-40B4-BE49-F238E27FC236}">
                  <a16:creationId xmlns:a16="http://schemas.microsoft.com/office/drawing/2014/main" id="{000D3BCE-D3C1-15B4-4C39-B03DB467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1532" y="3561577"/>
              <a:ext cx="2183017" cy="933396"/>
            </a:xfrm>
            <a:prstGeom prst="rect">
              <a:avLst/>
            </a:prstGeom>
          </p:spPr>
        </p:pic>
        <p:pic>
          <p:nvPicPr>
            <p:cNvPr id="35" name="Imagem 34" descr="Uma imagem com texto, Tipo de letra, logótipo, Gráficos&#10;&#10;Descrição gerada automaticamente">
              <a:extLst>
                <a:ext uri="{FF2B5EF4-FFF2-40B4-BE49-F238E27FC236}">
                  <a16:creationId xmlns:a16="http://schemas.microsoft.com/office/drawing/2014/main" id="{4394FE70-5A5C-5FA8-D2E9-14C1D5ACF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041" y="3736511"/>
              <a:ext cx="2136969" cy="637731"/>
            </a:xfrm>
            <a:prstGeom prst="rect">
              <a:avLst/>
            </a:prstGeom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00C315FD-B85C-F032-D5FE-A450B4C45C46}"/>
                </a:ext>
              </a:extLst>
            </p:cNvPr>
            <p:cNvSpPr txBox="1"/>
            <p:nvPr/>
          </p:nvSpPr>
          <p:spPr>
            <a:xfrm>
              <a:off x="0" y="3417956"/>
              <a:ext cx="3189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/>
                <a:t>PROMOTORES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CA084D0-4852-039C-01C1-4C603987828B}"/>
                </a:ext>
              </a:extLst>
            </p:cNvPr>
            <p:cNvSpPr txBox="1"/>
            <p:nvPr/>
          </p:nvSpPr>
          <p:spPr>
            <a:xfrm>
              <a:off x="9402726" y="3417956"/>
              <a:ext cx="20379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dirty="0"/>
                <a:t>APOIO</a:t>
              </a:r>
            </a:p>
          </p:txBody>
        </p:sp>
        <p:pic>
          <p:nvPicPr>
            <p:cNvPr id="38" name="Imagem 37" descr="Uma imagem com Gráficos, design gráfico, captura de ecrã, logótipo&#10;&#10;Descrição gerada automaticamente">
              <a:extLst>
                <a:ext uri="{FF2B5EF4-FFF2-40B4-BE49-F238E27FC236}">
                  <a16:creationId xmlns:a16="http://schemas.microsoft.com/office/drawing/2014/main" id="{560E347E-9B86-C51A-01CF-861985061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3020" y="3704758"/>
              <a:ext cx="1397075" cy="766210"/>
            </a:xfrm>
            <a:prstGeom prst="rect">
              <a:avLst/>
            </a:prstGeom>
          </p:spPr>
        </p:pic>
        <p:pic>
          <p:nvPicPr>
            <p:cNvPr id="39" name="Imagem 38" descr="Uma imagem com texto, design, Tipo de letra, captura de ecrã&#10;&#10;Descrição gerada automaticamente">
              <a:extLst>
                <a:ext uri="{FF2B5EF4-FFF2-40B4-BE49-F238E27FC236}">
                  <a16:creationId xmlns:a16="http://schemas.microsoft.com/office/drawing/2014/main" id="{8BF3332B-C3FC-ECF1-A4A7-12614AAA3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0031" y="3704758"/>
              <a:ext cx="1476769" cy="722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120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393978-417C-3A7F-8D00-B2CC581D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426" y="946833"/>
            <a:ext cx="11855996" cy="4964334"/>
          </a:xfrm>
          <a:prstGeom prst="rect">
            <a:avLst/>
          </a:prstGeom>
          <a:scene3d>
            <a:camera prst="perspectiveLeft" fov="1500000">
              <a:rot lat="600000" lon="900000" rev="0"/>
            </a:camera>
            <a:lightRig rig="threePt" dir="t"/>
          </a:scene3d>
          <a:sp3d extrusionH="635000"/>
        </p:spPr>
      </p:pic>
    </p:spTree>
    <p:extLst>
      <p:ext uri="{BB962C8B-B14F-4D97-AF65-F5344CB8AC3E}">
        <p14:creationId xmlns:p14="http://schemas.microsoft.com/office/powerpoint/2010/main" val="4142033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08;p3">
            <a:extLst>
              <a:ext uri="{FF2B5EF4-FFF2-40B4-BE49-F238E27FC236}">
                <a16:creationId xmlns:a16="http://schemas.microsoft.com/office/drawing/2014/main" id="{9147F956-0DC9-F38E-69AF-2528DFC1704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94" y="-2755"/>
            <a:ext cx="5328150" cy="129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D562A6C-B932-76C8-9D5F-2C769FDB9A2D}"/>
              </a:ext>
            </a:extLst>
          </p:cNvPr>
          <p:cNvSpPr txBox="1"/>
          <p:nvPr/>
        </p:nvSpPr>
        <p:spPr>
          <a:xfrm>
            <a:off x="382758" y="1040859"/>
            <a:ext cx="6294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135 participantes</a:t>
            </a:r>
            <a:r>
              <a:rPr lang="pt-P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77BD920-263F-F136-C9B0-5E28E4527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58" y="1499192"/>
            <a:ext cx="6305121" cy="517805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4A96712-A0D4-6FEA-6149-A420DC1F49F1}"/>
              </a:ext>
            </a:extLst>
          </p:cNvPr>
          <p:cNvSpPr txBox="1"/>
          <p:nvPr/>
        </p:nvSpPr>
        <p:spPr>
          <a:xfrm>
            <a:off x="357962" y="180753"/>
            <a:ext cx="62944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PT" sz="2400" b="1" dirty="0"/>
          </a:p>
          <a:p>
            <a:pPr algn="r"/>
            <a:r>
              <a:rPr lang="pt-PT" sz="2800" dirty="0"/>
              <a:t>Presencial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CE6135-132C-610C-3726-7E98C89B19AE}"/>
              </a:ext>
            </a:extLst>
          </p:cNvPr>
          <p:cNvSpPr txBox="1"/>
          <p:nvPr/>
        </p:nvSpPr>
        <p:spPr>
          <a:xfrm>
            <a:off x="7036996" y="602408"/>
            <a:ext cx="410239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dirty="0"/>
              <a:t>Online</a:t>
            </a:r>
          </a:p>
          <a:p>
            <a:r>
              <a:rPr lang="pt-PT" b="1" dirty="0"/>
              <a:t>904 participantes</a:t>
            </a:r>
            <a:endParaRPr lang="pt-PT" sz="18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8DC1E3-F56F-2CB1-6A82-63AF17AAB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50" y="1487762"/>
            <a:ext cx="5497032" cy="214476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81B23F8-8557-7CED-2CDC-EA3FC11A5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251" y="3618909"/>
            <a:ext cx="5497031" cy="185606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58CDE41-26AB-5487-2C13-2595272DA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968" y="5616349"/>
            <a:ext cx="5497032" cy="1231799"/>
          </a:xfrm>
          <a:prstGeom prst="rect">
            <a:avLst/>
          </a:prstGeom>
        </p:spPr>
      </p:pic>
      <p:sp>
        <p:nvSpPr>
          <p:cNvPr id="12" name="Bolha de Discurso: Retângulo com Cantos Arredondados 11">
            <a:extLst>
              <a:ext uri="{FF2B5EF4-FFF2-40B4-BE49-F238E27FC236}">
                <a16:creationId xmlns:a16="http://schemas.microsoft.com/office/drawing/2014/main" id="{6D0E833E-6E52-9679-9474-3B79A3281F2D}"/>
              </a:ext>
            </a:extLst>
          </p:cNvPr>
          <p:cNvSpPr/>
          <p:nvPr/>
        </p:nvSpPr>
        <p:spPr>
          <a:xfrm>
            <a:off x="10611299" y="5474970"/>
            <a:ext cx="1458781" cy="637952"/>
          </a:xfrm>
          <a:prstGeom prst="wedgeRoundRectCallout">
            <a:avLst>
              <a:gd name="adj1" fmla="val -67187"/>
              <a:gd name="adj2" fmla="val 26500"/>
              <a:gd name="adj3" fmla="val 16667"/>
            </a:avLst>
          </a:prstGeom>
          <a:solidFill>
            <a:srgbClr val="2FA5CB"/>
          </a:solidFill>
          <a:ln>
            <a:solidFill>
              <a:srgbClr val="2FA5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tx1"/>
                </a:solidFill>
              </a:rPr>
              <a:t>Mulheres</a:t>
            </a:r>
          </a:p>
          <a:p>
            <a:pPr algn="ctr"/>
            <a:r>
              <a:rPr lang="pt-PT" dirty="0">
                <a:solidFill>
                  <a:schemeClr val="tx1"/>
                </a:solidFill>
              </a:rPr>
              <a:t>45-54 anos</a:t>
            </a:r>
          </a:p>
        </p:txBody>
      </p:sp>
    </p:spTree>
    <p:extLst>
      <p:ext uri="{BB962C8B-B14F-4D97-AF65-F5344CB8AC3E}">
        <p14:creationId xmlns:p14="http://schemas.microsoft.com/office/powerpoint/2010/main" val="16073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92F5FA0-7F62-5772-3A85-0A4A2B225961}"/>
              </a:ext>
            </a:extLst>
          </p:cNvPr>
          <p:cNvSpPr txBox="1"/>
          <p:nvPr/>
        </p:nvSpPr>
        <p:spPr>
          <a:xfrm>
            <a:off x="484126" y="3050143"/>
            <a:ext cx="35441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Conferência ODSlocal’23</a:t>
            </a:r>
          </a:p>
          <a:p>
            <a:endParaRPr lang="pt-PT" sz="2400" b="1" dirty="0"/>
          </a:p>
          <a:p>
            <a:r>
              <a:rPr lang="pt-PT" sz="2800" i="1" dirty="0"/>
              <a:t>Media - </a:t>
            </a:r>
            <a:r>
              <a:rPr lang="pt-PT" sz="2800" i="1" dirty="0" err="1"/>
              <a:t>clipping</a:t>
            </a:r>
            <a:endParaRPr lang="pt-PT" sz="2800" i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83642F-BCE2-58A8-6392-F89DC2257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141" y="909466"/>
            <a:ext cx="4769095" cy="525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2ED46613-93F3-AFFF-C03E-055BE0919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56" y="6439417"/>
            <a:ext cx="12192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https://docs.google.com/document/d/11GU9hpwFHcB72jOJoBVoBPBgr4yygcX7psh4RjUqlyM/edit?usp=sharing</a:t>
            </a: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5643AF2-C8DF-3176-440F-8F9CB35CFA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671" y="3767108"/>
            <a:ext cx="4571999" cy="2672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ED3151C-E321-4FCE-F5C9-524F24855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31" y="1507534"/>
            <a:ext cx="5876925" cy="2238375"/>
          </a:xfrm>
          <a:prstGeom prst="rect">
            <a:avLst/>
          </a:prstGeom>
        </p:spPr>
      </p:pic>
      <p:pic>
        <p:nvPicPr>
          <p:cNvPr id="3" name="Google Shape;208;p3">
            <a:extLst>
              <a:ext uri="{FF2B5EF4-FFF2-40B4-BE49-F238E27FC236}">
                <a16:creationId xmlns:a16="http://schemas.microsoft.com/office/drawing/2014/main" id="{D324DD3F-5746-689A-3A40-092BBCD9E6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67"/>
            <a:ext cx="5328150" cy="129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211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A85E84C-95DD-C900-7E94-F3D879AF3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30"/>
            <a:ext cx="12192000" cy="31200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77649E7-F9C6-71CD-7B74-6C31E71BDC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11" y="4281120"/>
            <a:ext cx="5475767" cy="22662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122DA16-8BA7-6C80-3C5A-30CCA2E9E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32" y="225552"/>
            <a:ext cx="10515600" cy="1325563"/>
          </a:xfrm>
        </p:spPr>
        <p:txBody>
          <a:bodyPr>
            <a:normAutofit/>
          </a:bodyPr>
          <a:lstStyle/>
          <a:p>
            <a:r>
              <a:rPr lang="pt-PT" sz="4000" b="1" dirty="0"/>
              <a:t>Portal ODSlocal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C2F4481-01E9-1373-B30C-F76285B828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352" y="4281119"/>
            <a:ext cx="1682413" cy="225946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9E5372A-B779-70BE-B748-FBF5319A9E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120" y="4281119"/>
            <a:ext cx="2094615" cy="226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66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círculo, roda&#10;&#10;Descrição gerada automaticamente">
            <a:extLst>
              <a:ext uri="{FF2B5EF4-FFF2-40B4-BE49-F238E27FC236}">
                <a16:creationId xmlns:a16="http://schemas.microsoft.com/office/drawing/2014/main" id="{3094E40E-907A-BDB9-81DD-11BBFF472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1028700"/>
            <a:ext cx="5787390" cy="5787390"/>
          </a:xfrm>
          <a:prstGeom prst="rect">
            <a:avLst/>
          </a:prstGeom>
        </p:spPr>
      </p:pic>
      <p:pic>
        <p:nvPicPr>
          <p:cNvPr id="7" name="Imagem 6" descr="Uma imagem com círculo, transporte, aro, roda&#10;&#10;Descrição gerada automaticamente">
            <a:extLst>
              <a:ext uri="{FF2B5EF4-FFF2-40B4-BE49-F238E27FC236}">
                <a16:creationId xmlns:a16="http://schemas.microsoft.com/office/drawing/2014/main" id="{C68CB7A8-F9ED-DCD4-C7C4-C2538B88B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92" y="937260"/>
            <a:ext cx="5909310" cy="590931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4E4B517-EB0B-A707-C2DE-22494595AB2F}"/>
              </a:ext>
            </a:extLst>
          </p:cNvPr>
          <p:cNvSpPr txBox="1"/>
          <p:nvPr/>
        </p:nvSpPr>
        <p:spPr>
          <a:xfrm>
            <a:off x="720090" y="720090"/>
            <a:ext cx="456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Sinergias (</a:t>
            </a:r>
            <a:r>
              <a:rPr lang="pt-PT" sz="2400" b="1" i="1" dirty="0" err="1"/>
              <a:t>co-benefits</a:t>
            </a:r>
            <a:r>
              <a:rPr lang="pt-PT" sz="2400" b="1" dirty="0"/>
              <a:t>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201DC1-21BB-5143-04EB-FDBEE0446822}"/>
              </a:ext>
            </a:extLst>
          </p:cNvPr>
          <p:cNvSpPr txBox="1"/>
          <p:nvPr/>
        </p:nvSpPr>
        <p:spPr>
          <a:xfrm>
            <a:off x="7101840" y="720090"/>
            <a:ext cx="4560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b="1" dirty="0"/>
              <a:t>Compromissos (</a:t>
            </a:r>
            <a:r>
              <a:rPr lang="pt-PT" sz="2400" b="1" i="1" dirty="0" err="1"/>
              <a:t>trade-offs</a:t>
            </a:r>
            <a:r>
              <a:rPr lang="pt-PT" sz="2400" b="1" dirty="0"/>
              <a:t>)</a:t>
            </a:r>
          </a:p>
        </p:txBody>
      </p:sp>
      <p:pic>
        <p:nvPicPr>
          <p:cNvPr id="11" name="Imagem 10" descr="Uma imagem com texto, design, encarnado, logótipo&#10;&#10;Descrição gerada automaticamente">
            <a:extLst>
              <a:ext uri="{FF2B5EF4-FFF2-40B4-BE49-F238E27FC236}">
                <a16:creationId xmlns:a16="http://schemas.microsoft.com/office/drawing/2014/main" id="{A247A7EC-CD9D-61AB-0DC3-C1BA664A7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3" y="134302"/>
            <a:ext cx="1788796" cy="178879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52ED61-DC07-7C4C-1430-6988D8483422}"/>
              </a:ext>
            </a:extLst>
          </p:cNvPr>
          <p:cNvSpPr txBox="1"/>
          <p:nvPr/>
        </p:nvSpPr>
        <p:spPr>
          <a:xfrm>
            <a:off x="3195640" y="6488668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https://knowsdgs.jrc.ec.europa.eu/interlinkages/goals</a:t>
            </a:r>
          </a:p>
        </p:txBody>
      </p:sp>
    </p:spTree>
    <p:extLst>
      <p:ext uri="{BB962C8B-B14F-4D97-AF65-F5344CB8AC3E}">
        <p14:creationId xmlns:p14="http://schemas.microsoft.com/office/powerpoint/2010/main" val="383105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7567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3860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81452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5206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COMUNICAR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26DA476-7682-FD5C-FAFD-63AB80F9A55C}"/>
              </a:ext>
            </a:extLst>
          </p:cNvPr>
          <p:cNvSpPr txBox="1"/>
          <p:nvPr/>
        </p:nvSpPr>
        <p:spPr>
          <a:xfrm>
            <a:off x="654798" y="1591203"/>
            <a:ext cx="8814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• CRIAR COMPROMISSO POLÍTICO 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6A798C79-E922-BB3F-2090-815A5973D6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3934D2E-2767-6989-26F2-C6CCBFD2A4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357" y="1906673"/>
            <a:ext cx="3629993" cy="4721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D62604E-8803-6240-8135-70E558946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03" y="1960535"/>
            <a:ext cx="6073732" cy="4428340"/>
          </a:xfrm>
          <a:prstGeom prst="rect">
            <a:avLst/>
          </a:prstGeom>
        </p:spPr>
      </p:pic>
      <p:sp>
        <p:nvSpPr>
          <p:cNvPr id="1024" name="CaixaDeTexto 1023">
            <a:extLst>
              <a:ext uri="{FF2B5EF4-FFF2-40B4-BE49-F238E27FC236}">
                <a16:creationId xmlns:a16="http://schemas.microsoft.com/office/drawing/2014/main" id="{42CDA9C4-C8DB-27FF-2191-3C93A47F9CA3}"/>
              </a:ext>
            </a:extLst>
          </p:cNvPr>
          <p:cNvSpPr txBox="1"/>
          <p:nvPr/>
        </p:nvSpPr>
        <p:spPr>
          <a:xfrm>
            <a:off x="1464866" y="6315075"/>
            <a:ext cx="3971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/>
              <a:t>Retirado de: </a:t>
            </a:r>
            <a:r>
              <a:rPr lang="pt-BR" sz="900" dirty="0"/>
              <a:t>Agenda Torres Vedras 2030 - Relatório Voluntário Local</a:t>
            </a:r>
            <a:r>
              <a:rPr lang="pt-PT" sz="900" dirty="0"/>
              <a:t> </a:t>
            </a:r>
            <a:endParaRPr lang="en-GB" sz="900" dirty="0"/>
          </a:p>
        </p:txBody>
      </p:sp>
      <p:sp>
        <p:nvSpPr>
          <p:cNvPr id="1025" name="Retângulo 1024">
            <a:extLst>
              <a:ext uri="{FF2B5EF4-FFF2-40B4-BE49-F238E27FC236}">
                <a16:creationId xmlns:a16="http://schemas.microsoft.com/office/drawing/2014/main" id="{A029039E-4A05-000B-2FA7-10755B199AED}"/>
              </a:ext>
            </a:extLst>
          </p:cNvPr>
          <p:cNvSpPr/>
          <p:nvPr/>
        </p:nvSpPr>
        <p:spPr>
          <a:xfrm>
            <a:off x="4181035" y="5253475"/>
            <a:ext cx="2343150" cy="990479"/>
          </a:xfrm>
          <a:prstGeom prst="rect">
            <a:avLst/>
          </a:prstGeom>
          <a:solidFill>
            <a:srgbClr val="D1E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900" dirty="0">
                <a:solidFill>
                  <a:srgbClr val="685D65"/>
                </a:solidFill>
              </a:rPr>
              <a:t>Em 2021 criação da </a:t>
            </a:r>
            <a:r>
              <a:rPr lang="pt-PT" sz="900" dirty="0">
                <a:solidFill>
                  <a:srgbClr val="FF0000"/>
                </a:solidFill>
              </a:rPr>
              <a:t>Secção de Municípios para os ODS da ANMP</a:t>
            </a:r>
            <a:r>
              <a:rPr lang="pt-PT" sz="900" dirty="0">
                <a:solidFill>
                  <a:srgbClr val="685D65"/>
                </a:solidFill>
              </a:rPr>
              <a:t> </a:t>
            </a:r>
          </a:p>
          <a:p>
            <a:endParaRPr lang="pt-PT" sz="900" dirty="0">
              <a:solidFill>
                <a:srgbClr val="685D65"/>
              </a:solidFill>
            </a:endParaRPr>
          </a:p>
          <a:p>
            <a:endParaRPr lang="pt-PT" sz="900" dirty="0">
              <a:solidFill>
                <a:srgbClr val="685D65"/>
              </a:solidFill>
            </a:endParaRPr>
          </a:p>
          <a:p>
            <a:r>
              <a:rPr lang="pt-PT" sz="900" dirty="0">
                <a:solidFill>
                  <a:srgbClr val="685D65"/>
                </a:solidFill>
              </a:rPr>
              <a:t>Em 2023 criação da </a:t>
            </a:r>
            <a:r>
              <a:rPr lang="pt-PT" sz="900" dirty="0">
                <a:solidFill>
                  <a:srgbClr val="00B050"/>
                </a:solidFill>
              </a:rPr>
              <a:t>SDSN – Portugal </a:t>
            </a:r>
            <a:r>
              <a:rPr lang="pt-PT" sz="900" dirty="0">
                <a:solidFill>
                  <a:srgbClr val="685D65"/>
                </a:solidFill>
              </a:rPr>
              <a:t>(</a:t>
            </a:r>
            <a:r>
              <a:rPr lang="pt-PT" sz="900" dirty="0" err="1">
                <a:solidFill>
                  <a:srgbClr val="685D65"/>
                </a:solidFill>
              </a:rPr>
              <a:t>Sustainable</a:t>
            </a:r>
            <a:r>
              <a:rPr lang="pt-PT" sz="900" dirty="0">
                <a:solidFill>
                  <a:srgbClr val="685D65"/>
                </a:solidFill>
              </a:rPr>
              <a:t> </a:t>
            </a:r>
            <a:r>
              <a:rPr lang="pt-PT" sz="900" dirty="0" err="1">
                <a:solidFill>
                  <a:srgbClr val="685D65"/>
                </a:solidFill>
              </a:rPr>
              <a:t>Development</a:t>
            </a:r>
            <a:r>
              <a:rPr lang="pt-PT" sz="900" dirty="0">
                <a:solidFill>
                  <a:srgbClr val="685D65"/>
                </a:solidFill>
              </a:rPr>
              <a:t> </a:t>
            </a:r>
            <a:r>
              <a:rPr lang="pt-PT" sz="900" dirty="0" err="1">
                <a:solidFill>
                  <a:srgbClr val="685D65"/>
                </a:solidFill>
              </a:rPr>
              <a:t>Solutions</a:t>
            </a:r>
            <a:r>
              <a:rPr lang="pt-PT" sz="900" dirty="0">
                <a:solidFill>
                  <a:srgbClr val="685D65"/>
                </a:solidFill>
              </a:rPr>
              <a:t> Network</a:t>
            </a:r>
          </a:p>
        </p:txBody>
      </p:sp>
      <p:sp>
        <p:nvSpPr>
          <p:cNvPr id="1027" name="Retângulo 1026">
            <a:extLst>
              <a:ext uri="{FF2B5EF4-FFF2-40B4-BE49-F238E27FC236}">
                <a16:creationId xmlns:a16="http://schemas.microsoft.com/office/drawing/2014/main" id="{D71EE510-DBFC-E609-2A3B-A7595AE372ED}"/>
              </a:ext>
            </a:extLst>
          </p:cNvPr>
          <p:cNvSpPr/>
          <p:nvPr/>
        </p:nvSpPr>
        <p:spPr>
          <a:xfrm>
            <a:off x="1561659" y="4049764"/>
            <a:ext cx="2238375" cy="388886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8" name="Retângulo 1027">
            <a:extLst>
              <a:ext uri="{FF2B5EF4-FFF2-40B4-BE49-F238E27FC236}">
                <a16:creationId xmlns:a16="http://schemas.microsoft.com/office/drawing/2014/main" id="{A8917584-AD9F-9DDA-1263-17CCB75FA1A9}"/>
              </a:ext>
            </a:extLst>
          </p:cNvPr>
          <p:cNvSpPr/>
          <p:nvPr/>
        </p:nvSpPr>
        <p:spPr>
          <a:xfrm>
            <a:off x="1549258" y="5335699"/>
            <a:ext cx="1078229" cy="33931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9" name="Retângulo 1028">
            <a:extLst>
              <a:ext uri="{FF2B5EF4-FFF2-40B4-BE49-F238E27FC236}">
                <a16:creationId xmlns:a16="http://schemas.microsoft.com/office/drawing/2014/main" id="{DE3090A2-424E-273C-3931-1954A40CE8A5}"/>
              </a:ext>
            </a:extLst>
          </p:cNvPr>
          <p:cNvSpPr/>
          <p:nvPr/>
        </p:nvSpPr>
        <p:spPr>
          <a:xfrm>
            <a:off x="4135020" y="3005104"/>
            <a:ext cx="950890" cy="230832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0" name="Retângulo 1029">
            <a:extLst>
              <a:ext uri="{FF2B5EF4-FFF2-40B4-BE49-F238E27FC236}">
                <a16:creationId xmlns:a16="http://schemas.microsoft.com/office/drawing/2014/main" id="{55F0AF25-B892-F4D5-BC06-B0F8C3F016EE}"/>
              </a:ext>
            </a:extLst>
          </p:cNvPr>
          <p:cNvSpPr/>
          <p:nvPr/>
        </p:nvSpPr>
        <p:spPr>
          <a:xfrm>
            <a:off x="5104960" y="4207818"/>
            <a:ext cx="950890" cy="230832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1" name="Retângulo 1030">
            <a:extLst>
              <a:ext uri="{FF2B5EF4-FFF2-40B4-BE49-F238E27FC236}">
                <a16:creationId xmlns:a16="http://schemas.microsoft.com/office/drawing/2014/main" id="{AFCB4060-AB45-FAB5-6D32-0592642EC90D}"/>
              </a:ext>
            </a:extLst>
          </p:cNvPr>
          <p:cNvSpPr/>
          <p:nvPr/>
        </p:nvSpPr>
        <p:spPr>
          <a:xfrm>
            <a:off x="5104960" y="5854149"/>
            <a:ext cx="969940" cy="230832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F4FA078-E838-6205-30E3-FB80431598EC}"/>
              </a:ext>
            </a:extLst>
          </p:cNvPr>
          <p:cNvSpPr/>
          <p:nvPr/>
        </p:nvSpPr>
        <p:spPr>
          <a:xfrm>
            <a:off x="4252790" y="5295059"/>
            <a:ext cx="2226775" cy="37995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08057AA-134C-3BB2-9F55-4E5E53214315}"/>
              </a:ext>
            </a:extLst>
          </p:cNvPr>
          <p:cNvSpPr/>
          <p:nvPr/>
        </p:nvSpPr>
        <p:spPr>
          <a:xfrm>
            <a:off x="247650" y="5287084"/>
            <a:ext cx="1142115" cy="990479"/>
          </a:xfrm>
          <a:prstGeom prst="rect">
            <a:avLst/>
          </a:prstGeom>
          <a:solidFill>
            <a:srgbClr val="D1E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900" dirty="0">
                <a:solidFill>
                  <a:srgbClr val="FF0000"/>
                </a:solidFill>
              </a:rPr>
              <a:t>Global </a:t>
            </a:r>
            <a:r>
              <a:rPr lang="pt-PT" sz="900" dirty="0" err="1">
                <a:solidFill>
                  <a:srgbClr val="FF0000"/>
                </a:solidFill>
              </a:rPr>
              <a:t>Compact</a:t>
            </a:r>
            <a:r>
              <a:rPr lang="pt-PT" sz="900" dirty="0">
                <a:solidFill>
                  <a:srgbClr val="FF0000"/>
                </a:solidFill>
              </a:rPr>
              <a:t> Network Portugal</a:t>
            </a:r>
            <a:endParaRPr lang="pt-PT" sz="900" dirty="0">
              <a:solidFill>
                <a:srgbClr val="685D65"/>
              </a:solidFill>
            </a:endParaRPr>
          </a:p>
          <a:p>
            <a:endParaRPr lang="pt-PT" sz="900" dirty="0">
              <a:solidFill>
                <a:srgbClr val="685D65"/>
              </a:solidFill>
            </a:endParaRPr>
          </a:p>
          <a:p>
            <a:endParaRPr lang="pt-PT" sz="900" dirty="0">
              <a:solidFill>
                <a:srgbClr val="685D65"/>
              </a:solidFill>
            </a:endParaRPr>
          </a:p>
          <a:p>
            <a:r>
              <a:rPr lang="pt-PT" sz="900" dirty="0">
                <a:solidFill>
                  <a:srgbClr val="00B050"/>
                </a:solidFill>
              </a:rPr>
              <a:t>BCSD</a:t>
            </a:r>
            <a:endParaRPr lang="pt-PT" sz="900" dirty="0">
              <a:solidFill>
                <a:srgbClr val="685D65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38E7D5F-D4BE-DD82-6CB4-55E7DE2BBBB6}"/>
              </a:ext>
            </a:extLst>
          </p:cNvPr>
          <p:cNvSpPr/>
          <p:nvPr/>
        </p:nvSpPr>
        <p:spPr>
          <a:xfrm>
            <a:off x="247650" y="5927032"/>
            <a:ext cx="1142115" cy="27439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E8BAEE1-0CFB-20A8-B9A3-50281CBAD62E}"/>
              </a:ext>
            </a:extLst>
          </p:cNvPr>
          <p:cNvSpPr/>
          <p:nvPr/>
        </p:nvSpPr>
        <p:spPr>
          <a:xfrm>
            <a:off x="247650" y="5328667"/>
            <a:ext cx="1142115" cy="451887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6C6994F-CBC6-831C-FC81-99D19D9EE4DF}"/>
              </a:ext>
            </a:extLst>
          </p:cNvPr>
          <p:cNvSpPr/>
          <p:nvPr/>
        </p:nvSpPr>
        <p:spPr>
          <a:xfrm>
            <a:off x="106326" y="5082364"/>
            <a:ext cx="3865599" cy="16758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r>
              <a:rPr lang="pt-PT" dirty="0">
                <a:solidFill>
                  <a:schemeClr val="tx1"/>
                </a:solidFill>
              </a:rPr>
              <a:t>PRIVADO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2C863C7-80D8-CAF4-46EE-C74B65E752D6}"/>
              </a:ext>
            </a:extLst>
          </p:cNvPr>
          <p:cNvSpPr/>
          <p:nvPr/>
        </p:nvSpPr>
        <p:spPr>
          <a:xfrm>
            <a:off x="4107614" y="2769082"/>
            <a:ext cx="2969022" cy="30114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r>
              <a:rPr lang="pt-PT" dirty="0">
                <a:solidFill>
                  <a:schemeClr val="tx1"/>
                </a:solidFill>
              </a:rPr>
              <a:t>PÚBLICO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FC7B372-701A-BC78-C066-4997034BA8F3}"/>
              </a:ext>
            </a:extLst>
          </p:cNvPr>
          <p:cNvSpPr/>
          <p:nvPr/>
        </p:nvSpPr>
        <p:spPr>
          <a:xfrm>
            <a:off x="4121808" y="5877385"/>
            <a:ext cx="2954828" cy="8808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  <a:p>
            <a:pPr algn="ctr"/>
            <a:endParaRPr lang="pt-PT" dirty="0">
              <a:solidFill>
                <a:schemeClr val="tx1"/>
              </a:solidFill>
            </a:endParaRPr>
          </a:p>
          <a:p>
            <a:r>
              <a:rPr lang="pt-PT" dirty="0">
                <a:solidFill>
                  <a:schemeClr val="tx1"/>
                </a:solidFill>
              </a:rPr>
              <a:t>ACADEMIA</a:t>
            </a:r>
          </a:p>
        </p:txBody>
      </p:sp>
    </p:spTree>
    <p:extLst>
      <p:ext uri="{BB962C8B-B14F-4D97-AF65-F5344CB8AC3E}">
        <p14:creationId xmlns:p14="http://schemas.microsoft.com/office/powerpoint/2010/main" val="263537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/>
      <p:bldP spid="1025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66151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29075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805002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42536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COMUNICAR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26DA476-7682-FD5C-FAFD-63AB80F9A55C}"/>
              </a:ext>
            </a:extLst>
          </p:cNvPr>
          <p:cNvSpPr txBox="1"/>
          <p:nvPr/>
        </p:nvSpPr>
        <p:spPr>
          <a:xfrm>
            <a:off x="641393" y="1527816"/>
            <a:ext cx="8814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• CRIAR COMPROMISSO POLÍTICO </a:t>
            </a:r>
          </a:p>
          <a:p>
            <a:r>
              <a:rPr lang="pt-BR" b="1" dirty="0">
                <a:solidFill>
                  <a:srgbClr val="0070C0"/>
                </a:solidFill>
              </a:rPr>
              <a:t>• CONSTITUIR UMA EQUIPA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733708A-8798-C8D1-0766-E147A324E2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55266E5-8FCE-A3E7-1083-97FCE1E06F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31" y="2663452"/>
            <a:ext cx="5570394" cy="333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35630AC-34CB-D1DB-DDCF-2FE9B8A855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663452"/>
            <a:ext cx="5772818" cy="325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841E6B2-AA69-3B8F-DD8B-7B7F59168837}"/>
              </a:ext>
            </a:extLst>
          </p:cNvPr>
          <p:cNvSpPr txBox="1"/>
          <p:nvPr/>
        </p:nvSpPr>
        <p:spPr>
          <a:xfrm>
            <a:off x="6096000" y="6176334"/>
            <a:ext cx="5353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Portal ODSlocal – Área privada - Equipa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297B943-FEC2-DB2F-70C8-1C209CC48036}"/>
              </a:ext>
            </a:extLst>
          </p:cNvPr>
          <p:cNvSpPr txBox="1"/>
          <p:nvPr/>
        </p:nvSpPr>
        <p:spPr>
          <a:xfrm>
            <a:off x="341031" y="6176334"/>
            <a:ext cx="5353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/>
              <a:t>Equipa ODS Loulé</a:t>
            </a:r>
          </a:p>
        </p:txBody>
      </p:sp>
    </p:spTree>
    <p:extLst>
      <p:ext uri="{BB962C8B-B14F-4D97-AF65-F5344CB8AC3E}">
        <p14:creationId xmlns:p14="http://schemas.microsoft.com/office/powerpoint/2010/main" val="30099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75676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38600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814527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52061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COMUNICAR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26DA476-7682-FD5C-FAFD-63AB80F9A55C}"/>
              </a:ext>
            </a:extLst>
          </p:cNvPr>
          <p:cNvSpPr txBox="1"/>
          <p:nvPr/>
        </p:nvSpPr>
        <p:spPr>
          <a:xfrm>
            <a:off x="641393" y="1537341"/>
            <a:ext cx="88141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• CRIAR COMPROMISSO POLÍTICO </a:t>
            </a:r>
          </a:p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• CONSTITUIR UMA EQUIPA </a:t>
            </a:r>
          </a:p>
          <a:p>
            <a:r>
              <a:rPr lang="pt-BR" dirty="0"/>
              <a:t>• </a:t>
            </a:r>
            <a:r>
              <a:rPr lang="pt-BR" b="1" dirty="0">
                <a:solidFill>
                  <a:srgbClr val="0070C0"/>
                </a:solidFill>
              </a:rPr>
              <a:t>CAPACITAR O CORPO TÉCNICO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163AF3C-E0FE-DE64-E561-E46C7F90AF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955262-FBFC-68B2-8D5F-62402246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8" y="2714624"/>
            <a:ext cx="7231902" cy="38731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734C091-EF5C-22BF-CCF4-EC7D2E0EE5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7588" y="4614113"/>
            <a:ext cx="2908927" cy="197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Uma imagem com texto, Marca, logótipo, Tipo de letra&#10;&#10;Descrição gerada automaticamente">
            <a:extLst>
              <a:ext uri="{FF2B5EF4-FFF2-40B4-BE49-F238E27FC236}">
                <a16:creationId xmlns:a16="http://schemas.microsoft.com/office/drawing/2014/main" id="{C46FD632-31F1-0D04-9EFB-0102D773D4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610" y="1864253"/>
            <a:ext cx="4662905" cy="262288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1EE977F-53FC-7355-214D-7A8078E017AF}"/>
              </a:ext>
            </a:extLst>
          </p:cNvPr>
          <p:cNvSpPr txBox="1"/>
          <p:nvPr/>
        </p:nvSpPr>
        <p:spPr>
          <a:xfrm>
            <a:off x="682063" y="6542057"/>
            <a:ext cx="711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Aprender fazendo</a:t>
            </a:r>
          </a:p>
        </p:txBody>
      </p:sp>
    </p:spTree>
    <p:extLst>
      <p:ext uri="{BB962C8B-B14F-4D97-AF65-F5344CB8AC3E}">
        <p14:creationId xmlns:p14="http://schemas.microsoft.com/office/powerpoint/2010/main" val="6016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66151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29075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805002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42536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COMUNICAR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26DA476-7682-FD5C-FAFD-63AB80F9A55C}"/>
              </a:ext>
            </a:extLst>
          </p:cNvPr>
          <p:cNvSpPr txBox="1"/>
          <p:nvPr/>
        </p:nvSpPr>
        <p:spPr>
          <a:xfrm>
            <a:off x="641393" y="1527816"/>
            <a:ext cx="8814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• CRIAR COMPROMISSO POLÍTICO </a:t>
            </a:r>
          </a:p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• CONSTITUIR UMA EQUIPA </a:t>
            </a:r>
          </a:p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• CAPACITAR O CORPO TÉCNICO </a:t>
            </a:r>
          </a:p>
          <a:p>
            <a:r>
              <a:rPr lang="pt-BR" dirty="0"/>
              <a:t>• </a:t>
            </a:r>
            <a:r>
              <a:rPr lang="pt-BR" b="1" dirty="0">
                <a:solidFill>
                  <a:srgbClr val="0070C0"/>
                </a:solidFill>
              </a:rPr>
              <a:t>EXTERNALIZAR OS RESULTADOS, COMUNICANDO-OS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DD9487-8316-078E-3C15-F2CCCD511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E1DE924-E542-B484-FDBF-F01D2D15D1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91" y="4436507"/>
            <a:ext cx="2232225" cy="1568015"/>
          </a:xfrm>
          <a:prstGeom prst="rect">
            <a:avLst/>
          </a:prstGeom>
          <a:scene3d>
            <a:camera prst="perspectiveLeft" fov="1500000">
              <a:rot lat="600000" lon="900000" rev="0"/>
            </a:camera>
            <a:lightRig rig="threePt" dir="t"/>
          </a:scene3d>
          <a:sp3d extrusionH="381000"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B8F49C5-1C65-4A8C-B42E-7721AB66E6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6384" y="3268522"/>
            <a:ext cx="1959432" cy="2736000"/>
          </a:xfrm>
          <a:prstGeom prst="rect">
            <a:avLst/>
          </a:prstGeom>
          <a:scene3d>
            <a:camera prst="perspectiveLeft" fov="1500000">
              <a:rot lat="600000" lon="900000" rev="0"/>
            </a:camera>
            <a:lightRig rig="threePt" dir="t"/>
          </a:scene3d>
          <a:sp3d extrusionH="381000"/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77ED37F-6FBE-A077-E7CC-21164E1260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484" y="3268522"/>
            <a:ext cx="1959432" cy="273600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perspectiveLeft" fov="1500000">
              <a:rot lat="600000" lon="900000" rev="0"/>
            </a:camera>
            <a:lightRig rig="threePt" dir="t"/>
          </a:scene3d>
          <a:sp3d extrusionH="381000"/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1213625-4E8C-721C-917C-AABC2AC42C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584" y="3268522"/>
            <a:ext cx="1948488" cy="2736000"/>
          </a:xfrm>
          <a:prstGeom prst="rect">
            <a:avLst/>
          </a:prstGeom>
          <a:scene3d>
            <a:camera prst="perspectiveLeft" fov="1500000">
              <a:rot lat="600000" lon="900000" rev="0"/>
            </a:camera>
            <a:lightRig rig="threePt" dir="t"/>
          </a:scene3d>
          <a:sp3d extrusionH="381000"/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F71B99C-C7BE-60FF-2FB5-18536EDBCF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6739" y="3268522"/>
            <a:ext cx="1892096" cy="2736000"/>
          </a:xfrm>
          <a:prstGeom prst="rect">
            <a:avLst/>
          </a:prstGeom>
          <a:scene3d>
            <a:camera prst="perspectiveLeft" fov="1500000">
              <a:rot lat="600000" lon="900000" rev="0"/>
            </a:camera>
            <a:lightRig rig="threePt" dir="t"/>
          </a:scene3d>
          <a:sp3d extrusionH="381000"/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267B9F4-208C-E3DE-FDDA-38861619349D}"/>
              </a:ext>
            </a:extLst>
          </p:cNvPr>
          <p:cNvSpPr txBox="1"/>
          <p:nvPr/>
        </p:nvSpPr>
        <p:spPr>
          <a:xfrm>
            <a:off x="818147" y="6075728"/>
            <a:ext cx="1125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Relatórios Locais Voluntários</a:t>
            </a:r>
            <a:r>
              <a:rPr lang="pt-PT" sz="2800" dirty="0">
                <a:solidFill>
                  <a:prstClr val="black"/>
                </a:solidFill>
                <a:latin typeface="Calibri" panose="020F0502020204030204"/>
              </a:rPr>
              <a:t> (“Raio X”)</a:t>
            </a:r>
            <a:endParaRPr kumimoji="0" lang="pt-PT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45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66151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29075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805002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42536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COMUNICAR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26DA476-7682-FD5C-FAFD-63AB80F9A55C}"/>
              </a:ext>
            </a:extLst>
          </p:cNvPr>
          <p:cNvSpPr txBox="1"/>
          <p:nvPr/>
        </p:nvSpPr>
        <p:spPr>
          <a:xfrm>
            <a:off x="641393" y="1527816"/>
            <a:ext cx="8814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• CRIAR COMPROMISSO POLÍTICO </a:t>
            </a:r>
          </a:p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• CONSTITUIR UMA EQUIPA </a:t>
            </a:r>
          </a:p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• CAPACITAR O CORPO TÉCNICO </a:t>
            </a:r>
          </a:p>
          <a:p>
            <a:r>
              <a:rPr lang="pt-BR" dirty="0"/>
              <a:t>• </a:t>
            </a:r>
            <a:r>
              <a:rPr lang="pt-BR" b="1" dirty="0">
                <a:solidFill>
                  <a:srgbClr val="0070C0"/>
                </a:solidFill>
              </a:rPr>
              <a:t>EXTERNALIZAR OS RESULTADOS, COMUNICANDO-OS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DD9487-8316-078E-3C15-F2CCCD511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84E79BE-845B-CFB2-BDBE-7DE827B606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70" y="3741008"/>
            <a:ext cx="2705254" cy="2276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FDBE618-90F4-EEF0-D8D7-7B402BBF2D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7445" y="1612522"/>
            <a:ext cx="2415277" cy="440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C79D70F-E2D9-58D8-46F4-B00BFF27D482}"/>
              </a:ext>
            </a:extLst>
          </p:cNvPr>
          <p:cNvGrpSpPr/>
          <p:nvPr/>
        </p:nvGrpSpPr>
        <p:grpSpPr>
          <a:xfrm>
            <a:off x="9538319" y="1612522"/>
            <a:ext cx="2422030" cy="4404620"/>
            <a:chOff x="6259780" y="2026404"/>
            <a:chExt cx="2722392" cy="4831596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BC1984C-D896-FE7C-64AC-36B727546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9780" y="2026404"/>
              <a:ext cx="2722392" cy="30504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6BC2961-4ED5-F57C-56AF-8D2EFB3E7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9780" y="5022096"/>
              <a:ext cx="2722392" cy="18359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8AC7608-3108-DC8C-6D41-73D5B63416C2}"/>
              </a:ext>
            </a:extLst>
          </p:cNvPr>
          <p:cNvSpPr txBox="1"/>
          <p:nvPr/>
        </p:nvSpPr>
        <p:spPr>
          <a:xfrm>
            <a:off x="782053" y="6075728"/>
            <a:ext cx="11295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Incorporar</a:t>
            </a:r>
            <a:r>
              <a:rPr kumimoji="0" lang="pt-PT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informação no website</a:t>
            </a: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pt-PT" sz="2800" dirty="0">
                <a:solidFill>
                  <a:prstClr val="black"/>
                </a:solidFill>
                <a:latin typeface="Calibri" panose="020F0502020204030204"/>
              </a:rPr>
              <a:t>(“Eletrocardiograma”)</a:t>
            </a:r>
            <a:endParaRPr kumimoji="0" lang="pt-PT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FEF1E97-531C-17FF-CB11-7B07B45386F6}"/>
              </a:ext>
            </a:extLst>
          </p:cNvPr>
          <p:cNvGrpSpPr/>
          <p:nvPr/>
        </p:nvGrpSpPr>
        <p:grpSpPr>
          <a:xfrm>
            <a:off x="3613720" y="4039081"/>
            <a:ext cx="2898129" cy="1978061"/>
            <a:chOff x="3662965" y="3531719"/>
            <a:chExt cx="2905462" cy="2055816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09B6A5A9-068D-9FFA-5BFB-BEA87E92D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2965" y="3953213"/>
              <a:ext cx="2905462" cy="1634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A15F94D1-C0A1-BBDD-DC67-92BDC8B56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62965" y="3531719"/>
              <a:ext cx="2898128" cy="417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83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47101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785528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10025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785952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23486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31260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57844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rgbClr val="0070C0"/>
                </a:solidFill>
              </a:rPr>
              <a:t>MONITORIZAR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34DBC0B-150F-38A0-56A9-81D655E4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2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1BD3C8D-14C0-21F7-4AC3-0AA255FE54A1}"/>
              </a:ext>
            </a:extLst>
          </p:cNvPr>
          <p:cNvSpPr txBox="1"/>
          <p:nvPr/>
        </p:nvSpPr>
        <p:spPr>
          <a:xfrm>
            <a:off x="641393" y="1047101"/>
            <a:ext cx="8930431" cy="391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b="1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Internalizar e externalizar </a:t>
            </a:r>
            <a:r>
              <a:rPr lang="pt-PT" sz="1900" kern="1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Agenda 2030 municipal com compromisso político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759433-85D2-E9D2-1DF4-75574FE8E113}"/>
              </a:ext>
            </a:extLst>
          </p:cNvPr>
          <p:cNvSpPr txBox="1"/>
          <p:nvPr/>
        </p:nvSpPr>
        <p:spPr>
          <a:xfrm>
            <a:off x="641393" y="1785528"/>
            <a:ext cx="8930431" cy="404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Criar </a:t>
            </a:r>
            <a:r>
              <a:rPr lang="pt-PT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</a:t>
            </a:r>
            <a:r>
              <a:rPr lang="pt-PT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uma monitorização específica e uma estratégia 2030 eficaz</a:t>
            </a: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D8EA22FB-C88B-68B8-62CC-D2B5BD3D10C8}"/>
              </a:ext>
            </a:extLst>
          </p:cNvPr>
          <p:cNvSpPr/>
          <p:nvPr/>
        </p:nvSpPr>
        <p:spPr>
          <a:xfrm>
            <a:off x="654798" y="110025"/>
            <a:ext cx="9750056" cy="68720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 err="1"/>
              <a:t>Territorializando</a:t>
            </a:r>
            <a:r>
              <a:rPr lang="pt-PT" sz="2400" b="1" dirty="0"/>
              <a:t> os ODS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338C880-18D7-F39D-2F7F-D55DF22F0FA5}"/>
              </a:ext>
            </a:extLst>
          </p:cNvPr>
          <p:cNvSpPr/>
          <p:nvPr/>
        </p:nvSpPr>
        <p:spPr>
          <a:xfrm>
            <a:off x="670718" y="785952"/>
            <a:ext cx="1663065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CC2FD5-DF5B-2494-3FB0-16AB8F020877}"/>
              </a:ext>
            </a:extLst>
          </p:cNvPr>
          <p:cNvSpPr txBox="1"/>
          <p:nvPr/>
        </p:nvSpPr>
        <p:spPr>
          <a:xfrm>
            <a:off x="536491" y="723486"/>
            <a:ext cx="191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>
                    <a:lumMod val="50000"/>
                  </a:schemeClr>
                </a:solidFill>
              </a:rPr>
              <a:t>COMUNICAR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BF204E5-FFE0-80C0-B12F-D51317801DD3}"/>
              </a:ext>
            </a:extLst>
          </p:cNvPr>
          <p:cNvSpPr/>
          <p:nvPr/>
        </p:nvSpPr>
        <p:spPr>
          <a:xfrm>
            <a:off x="3144087" y="1531260"/>
            <a:ext cx="1892196" cy="32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077DE16-98F1-FB72-97AC-72631DDFD397}"/>
              </a:ext>
            </a:extLst>
          </p:cNvPr>
          <p:cNvSpPr txBox="1"/>
          <p:nvPr/>
        </p:nvSpPr>
        <p:spPr>
          <a:xfrm>
            <a:off x="2828255" y="1457844"/>
            <a:ext cx="251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MONITORIZAR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34DBC0B-150F-38A0-56A9-81D655E4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063" cy="85732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B5BE912-53B5-B84C-7B24-9B5105A64771}"/>
              </a:ext>
            </a:extLst>
          </p:cNvPr>
          <p:cNvSpPr txBox="1"/>
          <p:nvPr/>
        </p:nvSpPr>
        <p:spPr>
          <a:xfrm>
            <a:off x="641393" y="2444338"/>
            <a:ext cx="811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0070C0"/>
                </a:solidFill>
              </a:rPr>
              <a:t>• DEFINIR INDICADORES ESPECÍFICOS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6EAB34A-4FD4-D236-C86B-8340691B11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0" y="2368857"/>
            <a:ext cx="7785100" cy="437911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9AAA618D-FE88-64A6-5F14-7FBEB43920F1}"/>
              </a:ext>
            </a:extLst>
          </p:cNvPr>
          <p:cNvSpPr/>
          <p:nvPr/>
        </p:nvSpPr>
        <p:spPr>
          <a:xfrm>
            <a:off x="5036283" y="3120437"/>
            <a:ext cx="2274376" cy="670153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54B34F9-8EFA-DB26-8AC3-9CCC67AE3F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0" y="2382911"/>
            <a:ext cx="7899400" cy="443518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5922D3E-0243-ED6E-E1B6-E5564E3D35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549" y="2395611"/>
            <a:ext cx="7892734" cy="443966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09A5C0F-73FD-8537-2B32-7B217B915D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548" y="2415683"/>
            <a:ext cx="7897451" cy="444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15325</TotalTime>
  <Words>1084</Words>
  <Application>Microsoft Office PowerPoint</Application>
  <PresentationFormat>Ecrã Panorâmico</PresentationFormat>
  <Paragraphs>238</Paragraphs>
  <Slides>28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28</vt:i4>
      </vt:variant>
    </vt:vector>
  </HeadingPairs>
  <TitlesOfParts>
    <vt:vector size="34" baseType="lpstr">
      <vt:lpstr>Arial</vt:lpstr>
      <vt:lpstr>Bebas Neue</vt:lpstr>
      <vt:lpstr>Calibri</vt:lpstr>
      <vt:lpstr>Calibri Light</vt:lpstr>
      <vt:lpstr>Roboto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Portal ODSlocal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Localizando os ODS.  Aprendizagens do município de Loulé na Plataforma ODSlocal</dc:title>
  <dc:creator>David Avelar</dc:creator>
  <cp:lastModifiedBy>David Avelar</cp:lastModifiedBy>
  <cp:revision>17</cp:revision>
  <dcterms:created xsi:type="dcterms:W3CDTF">2023-08-03T12:20:29Z</dcterms:created>
  <dcterms:modified xsi:type="dcterms:W3CDTF">2023-11-22T11:53:08Z</dcterms:modified>
</cp:coreProperties>
</file>