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0"/>
  </p:notesMasterIdLst>
  <p:sldIdLst>
    <p:sldId id="256" r:id="rId3"/>
    <p:sldId id="257" r:id="rId4"/>
    <p:sldId id="258" r:id="rId5"/>
    <p:sldId id="259" r:id="rId6"/>
    <p:sldId id="264"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8288000" cy="10287000"/>
  <p:notesSz cx="7559675" cy="1069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080" y="72"/>
      </p:cViewPr>
      <p:guideLst>
        <p:guide orient="horz" pos="3240"/>
        <p:guide pos="57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pt-PT" sz="1800" b="0" strike="noStrike" spc="-1">
                <a:solidFill>
                  <a:srgbClr val="000000"/>
                </a:solidFill>
                <a:latin typeface="Arial"/>
              </a:rPr>
              <a:t>Clique para mover o diapositivo</a:t>
            </a:r>
          </a:p>
        </p:txBody>
      </p:sp>
      <p:sp>
        <p:nvSpPr>
          <p:cNvPr id="7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pt-PT" sz="2000" b="0" strike="noStrike" spc="-1">
                <a:latin typeface="Arial"/>
              </a:rPr>
              <a:t>Clique para editar o formato das notas</a:t>
            </a:r>
          </a:p>
        </p:txBody>
      </p:sp>
      <p:sp>
        <p:nvSpPr>
          <p:cNvPr id="7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pt-PT" sz="1400" b="0" strike="noStrike" spc="-1">
                <a:latin typeface="Times New Roman"/>
              </a:rPr>
              <a:t>&lt;cabeçalho&gt;</a:t>
            </a:r>
          </a:p>
        </p:txBody>
      </p:sp>
      <p:sp>
        <p:nvSpPr>
          <p:cNvPr id="79"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r>
              <a:rPr lang="pt-PT" sz="1400" b="0" strike="noStrike" spc="-1">
                <a:latin typeface="Times New Roman"/>
              </a:rPr>
              <a:t>&lt;data/hora&gt;</a:t>
            </a:r>
          </a:p>
        </p:txBody>
      </p:sp>
      <p:sp>
        <p:nvSpPr>
          <p:cNvPr id="80"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pt-PT" sz="1400" b="0" strike="noStrike" spc="-1">
                <a:latin typeface="Times New Roman"/>
              </a:rPr>
              <a:t>&lt;rodapé&gt;</a:t>
            </a:r>
          </a:p>
        </p:txBody>
      </p:sp>
      <p:sp>
        <p:nvSpPr>
          <p:cNvPr id="81"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fld id="{A45FC78E-6708-4EBC-B52C-CA33352C8082}" type="slidenum">
              <a:rPr lang="pt-PT" sz="1400" b="0" strike="noStrike" spc="-1">
                <a:latin typeface="Times New Roman"/>
              </a:rPr>
              <a:t>‹nº›</a:t>
            </a:fld>
            <a:endParaRPr lang="pt-PT" sz="1400" b="0" strike="noStrike" spc="-1">
              <a:latin typeface="Times New Roman"/>
            </a:endParaRPr>
          </a:p>
        </p:txBody>
      </p:sp>
    </p:spTree>
    <p:extLst>
      <p:ext uri="{BB962C8B-B14F-4D97-AF65-F5344CB8AC3E}">
        <p14:creationId xmlns:p14="http://schemas.microsoft.com/office/powerpoint/2010/main" val="3704073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PlaceHolder 1"/>
          <p:cNvSpPr>
            <a:spLocks noGrp="1" noRot="1" noChangeAspect="1"/>
          </p:cNvSpPr>
          <p:nvPr>
            <p:ph type="sldImg"/>
          </p:nvPr>
        </p:nvSpPr>
        <p:spPr>
          <a:xfrm>
            <a:off x="573120" y="1336680"/>
            <a:ext cx="6413040" cy="3607920"/>
          </a:xfrm>
          <a:prstGeom prst="rect">
            <a:avLst/>
          </a:prstGeom>
          <a:ln w="0">
            <a:noFill/>
          </a:ln>
        </p:spPr>
      </p:sp>
      <p:sp>
        <p:nvSpPr>
          <p:cNvPr id="657" name="PlaceHolder 2"/>
          <p:cNvSpPr>
            <a:spLocks noGrp="1"/>
          </p:cNvSpPr>
          <p:nvPr>
            <p:ph type="body"/>
          </p:nvPr>
        </p:nvSpPr>
        <p:spPr>
          <a:xfrm>
            <a:off x="755640" y="5145120"/>
            <a:ext cx="6048000" cy="4209840"/>
          </a:xfrm>
          <a:prstGeom prst="rect">
            <a:avLst/>
          </a:prstGeom>
          <a:noFill/>
          <a:ln w="0">
            <a:noFill/>
          </a:ln>
        </p:spPr>
        <p:txBody>
          <a:bodyPr anchor="t">
            <a:noAutofit/>
          </a:bodyPr>
          <a:lstStyle/>
          <a:p>
            <a:endParaRPr lang="pt-PT" sz="2000" b="0" strike="noStrike" spc="-1">
              <a:latin typeface="Arial"/>
            </a:endParaRPr>
          </a:p>
        </p:txBody>
      </p:sp>
      <p:sp>
        <p:nvSpPr>
          <p:cNvPr id="658" name="PlaceHolder 3"/>
          <p:cNvSpPr>
            <a:spLocks noGrp="1"/>
          </p:cNvSpPr>
          <p:nvPr>
            <p:ph type="sldNum"/>
          </p:nvPr>
        </p:nvSpPr>
        <p:spPr>
          <a:xfrm>
            <a:off x="4281480" y="10155240"/>
            <a:ext cx="3276360" cy="536040"/>
          </a:xfrm>
          <a:prstGeom prst="rect">
            <a:avLst/>
          </a:prstGeom>
          <a:noFill/>
          <a:ln w="0">
            <a:noFill/>
          </a:ln>
        </p:spPr>
        <p:txBody>
          <a:bodyPr anchor="b">
            <a:noAutofit/>
          </a:bodyPr>
          <a:lstStyle/>
          <a:p>
            <a:pPr algn="r">
              <a:lnSpc>
                <a:spcPct val="100000"/>
              </a:lnSpc>
            </a:pPr>
            <a:fld id="{6E70A54E-9F09-4D9D-B861-4B79652B59AC}" type="slidenum">
              <a:rPr lang="pt-PT" sz="1200" b="0" strike="noStrike" spc="-1">
                <a:latin typeface="Times New Roman"/>
              </a:rPr>
              <a:t>12</a:t>
            </a:fld>
            <a:endParaRPr lang="pt-PT"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24" name="PlaceHolder 2"/>
          <p:cNvSpPr>
            <a:spLocks noGrp="1"/>
          </p:cNvSpPr>
          <p:nvPr>
            <p:ph/>
          </p:nvPr>
        </p:nvSpPr>
        <p:spPr>
          <a:xfrm>
            <a:off x="914400" y="2406960"/>
            <a:ext cx="1645884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25" name="PlaceHolder 3"/>
          <p:cNvSpPr>
            <a:spLocks noGrp="1"/>
          </p:cNvSpPr>
          <p:nvPr>
            <p:ph/>
          </p:nvPr>
        </p:nvSpPr>
        <p:spPr>
          <a:xfrm>
            <a:off x="914400" y="5523120"/>
            <a:ext cx="1645884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27"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28"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29" name="PlaceHolder 4"/>
          <p:cNvSpPr>
            <a:spLocks noGrp="1"/>
          </p:cNvSpPr>
          <p:nvPr>
            <p:ph/>
          </p:nvPr>
        </p:nvSpPr>
        <p:spPr>
          <a:xfrm>
            <a:off x="914400" y="552312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30" name="PlaceHolder 5"/>
          <p:cNvSpPr>
            <a:spLocks noGrp="1"/>
          </p:cNvSpPr>
          <p:nvPr>
            <p:ph/>
          </p:nvPr>
        </p:nvSpPr>
        <p:spPr>
          <a:xfrm>
            <a:off x="9348120" y="552312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32" name="PlaceHolder 2"/>
          <p:cNvSpPr>
            <a:spLocks noGrp="1"/>
          </p:cNvSpPr>
          <p:nvPr>
            <p:ph/>
          </p:nvPr>
        </p:nvSpPr>
        <p:spPr>
          <a:xfrm>
            <a:off x="914400" y="240696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33" name="PlaceHolder 3"/>
          <p:cNvSpPr>
            <a:spLocks noGrp="1"/>
          </p:cNvSpPr>
          <p:nvPr>
            <p:ph/>
          </p:nvPr>
        </p:nvSpPr>
        <p:spPr>
          <a:xfrm>
            <a:off x="6479280" y="240696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34" name="PlaceHolder 4"/>
          <p:cNvSpPr>
            <a:spLocks noGrp="1"/>
          </p:cNvSpPr>
          <p:nvPr>
            <p:ph/>
          </p:nvPr>
        </p:nvSpPr>
        <p:spPr>
          <a:xfrm>
            <a:off x="12044160" y="240696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35" name="PlaceHolder 5"/>
          <p:cNvSpPr>
            <a:spLocks noGrp="1"/>
          </p:cNvSpPr>
          <p:nvPr>
            <p:ph/>
          </p:nvPr>
        </p:nvSpPr>
        <p:spPr>
          <a:xfrm>
            <a:off x="914400" y="552312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36" name="PlaceHolder 6"/>
          <p:cNvSpPr>
            <a:spLocks noGrp="1"/>
          </p:cNvSpPr>
          <p:nvPr>
            <p:ph/>
          </p:nvPr>
        </p:nvSpPr>
        <p:spPr>
          <a:xfrm>
            <a:off x="6479280" y="552312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37" name="PlaceHolder 7"/>
          <p:cNvSpPr>
            <a:spLocks noGrp="1"/>
          </p:cNvSpPr>
          <p:nvPr>
            <p:ph/>
          </p:nvPr>
        </p:nvSpPr>
        <p:spPr>
          <a:xfrm>
            <a:off x="12044160" y="552312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41" name="PlaceHolder 2"/>
          <p:cNvSpPr>
            <a:spLocks noGrp="1"/>
          </p:cNvSpPr>
          <p:nvPr>
            <p:ph type="subTitle"/>
          </p:nvPr>
        </p:nvSpPr>
        <p:spPr>
          <a:xfrm>
            <a:off x="914400" y="2406960"/>
            <a:ext cx="16458840" cy="5965920"/>
          </a:xfrm>
          <a:prstGeom prst="rect">
            <a:avLst/>
          </a:prstGeom>
          <a:noFill/>
          <a:ln w="0">
            <a:noFill/>
          </a:ln>
        </p:spPr>
        <p:txBody>
          <a:bodyPr lIns="0" tIns="0" rIns="0" bIns="0" anchor="ctr">
            <a:noAutofit/>
          </a:bodyPr>
          <a:lstStyle/>
          <a:p>
            <a:pPr algn="ctr"/>
            <a:endParaRPr lang="pt-P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43" name="PlaceHolder 2"/>
          <p:cNvSpPr>
            <a:spLocks noGrp="1"/>
          </p:cNvSpPr>
          <p:nvPr>
            <p:ph/>
          </p:nvPr>
        </p:nvSpPr>
        <p:spPr>
          <a:xfrm>
            <a:off x="914400" y="2406960"/>
            <a:ext cx="1645884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45" name="PlaceHolder 2"/>
          <p:cNvSpPr>
            <a:spLocks noGrp="1"/>
          </p:cNvSpPr>
          <p:nvPr>
            <p:ph/>
          </p:nvPr>
        </p:nvSpPr>
        <p:spPr>
          <a:xfrm>
            <a:off x="914400" y="2406960"/>
            <a:ext cx="803160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46" name="PlaceHolder 3"/>
          <p:cNvSpPr>
            <a:spLocks noGrp="1"/>
          </p:cNvSpPr>
          <p:nvPr>
            <p:ph/>
          </p:nvPr>
        </p:nvSpPr>
        <p:spPr>
          <a:xfrm>
            <a:off x="9348120" y="2406960"/>
            <a:ext cx="803160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914400" y="410400"/>
            <a:ext cx="16458840" cy="7962840"/>
          </a:xfrm>
          <a:prstGeom prst="rect">
            <a:avLst/>
          </a:prstGeom>
          <a:noFill/>
          <a:ln w="0">
            <a:noFill/>
          </a:ln>
        </p:spPr>
        <p:txBody>
          <a:bodyPr lIns="0" tIns="0" rIns="0" bIns="0" anchor="ctr">
            <a:noAutofit/>
          </a:bodyPr>
          <a:lstStyle/>
          <a:p>
            <a:pPr algn="ctr"/>
            <a:endParaRPr lang="pt-P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50"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51" name="PlaceHolder 3"/>
          <p:cNvSpPr>
            <a:spLocks noGrp="1"/>
          </p:cNvSpPr>
          <p:nvPr>
            <p:ph/>
          </p:nvPr>
        </p:nvSpPr>
        <p:spPr>
          <a:xfrm>
            <a:off x="9348120" y="2406960"/>
            <a:ext cx="803160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52" name="PlaceHolder 4"/>
          <p:cNvSpPr>
            <a:spLocks noGrp="1"/>
          </p:cNvSpPr>
          <p:nvPr>
            <p:ph/>
          </p:nvPr>
        </p:nvSpPr>
        <p:spPr>
          <a:xfrm>
            <a:off x="914400" y="552312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3" name="PlaceHolder 2"/>
          <p:cNvSpPr>
            <a:spLocks noGrp="1"/>
          </p:cNvSpPr>
          <p:nvPr>
            <p:ph type="subTitle"/>
          </p:nvPr>
        </p:nvSpPr>
        <p:spPr>
          <a:xfrm>
            <a:off x="914400" y="2406960"/>
            <a:ext cx="16458840" cy="5965920"/>
          </a:xfrm>
          <a:prstGeom prst="rect">
            <a:avLst/>
          </a:prstGeom>
          <a:noFill/>
          <a:ln w="0">
            <a:noFill/>
          </a:ln>
        </p:spPr>
        <p:txBody>
          <a:bodyPr lIns="0" tIns="0" rIns="0" bIns="0" anchor="ctr">
            <a:noAutofit/>
          </a:bodyPr>
          <a:lstStyle/>
          <a:p>
            <a:pPr algn="ctr"/>
            <a:endParaRPr lang="pt-P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54" name="PlaceHolder 2"/>
          <p:cNvSpPr>
            <a:spLocks noGrp="1"/>
          </p:cNvSpPr>
          <p:nvPr>
            <p:ph/>
          </p:nvPr>
        </p:nvSpPr>
        <p:spPr>
          <a:xfrm>
            <a:off x="914400" y="2406960"/>
            <a:ext cx="803160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55"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56" name="PlaceHolder 4"/>
          <p:cNvSpPr>
            <a:spLocks noGrp="1"/>
          </p:cNvSpPr>
          <p:nvPr>
            <p:ph/>
          </p:nvPr>
        </p:nvSpPr>
        <p:spPr>
          <a:xfrm>
            <a:off x="9348120" y="552312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58"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59"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60" name="PlaceHolder 4"/>
          <p:cNvSpPr>
            <a:spLocks noGrp="1"/>
          </p:cNvSpPr>
          <p:nvPr>
            <p:ph/>
          </p:nvPr>
        </p:nvSpPr>
        <p:spPr>
          <a:xfrm>
            <a:off x="914400" y="5523120"/>
            <a:ext cx="1645884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62" name="PlaceHolder 2"/>
          <p:cNvSpPr>
            <a:spLocks noGrp="1"/>
          </p:cNvSpPr>
          <p:nvPr>
            <p:ph/>
          </p:nvPr>
        </p:nvSpPr>
        <p:spPr>
          <a:xfrm>
            <a:off x="914400" y="2406960"/>
            <a:ext cx="1645884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63" name="PlaceHolder 3"/>
          <p:cNvSpPr>
            <a:spLocks noGrp="1"/>
          </p:cNvSpPr>
          <p:nvPr>
            <p:ph/>
          </p:nvPr>
        </p:nvSpPr>
        <p:spPr>
          <a:xfrm>
            <a:off x="914400" y="5523120"/>
            <a:ext cx="1645884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65"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66"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67" name="PlaceHolder 4"/>
          <p:cNvSpPr>
            <a:spLocks noGrp="1"/>
          </p:cNvSpPr>
          <p:nvPr>
            <p:ph/>
          </p:nvPr>
        </p:nvSpPr>
        <p:spPr>
          <a:xfrm>
            <a:off x="914400" y="552312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68" name="PlaceHolder 5"/>
          <p:cNvSpPr>
            <a:spLocks noGrp="1"/>
          </p:cNvSpPr>
          <p:nvPr>
            <p:ph/>
          </p:nvPr>
        </p:nvSpPr>
        <p:spPr>
          <a:xfrm>
            <a:off x="9348120" y="552312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70" name="PlaceHolder 2"/>
          <p:cNvSpPr>
            <a:spLocks noGrp="1"/>
          </p:cNvSpPr>
          <p:nvPr>
            <p:ph/>
          </p:nvPr>
        </p:nvSpPr>
        <p:spPr>
          <a:xfrm>
            <a:off x="914400" y="240696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71" name="PlaceHolder 3"/>
          <p:cNvSpPr>
            <a:spLocks noGrp="1"/>
          </p:cNvSpPr>
          <p:nvPr>
            <p:ph/>
          </p:nvPr>
        </p:nvSpPr>
        <p:spPr>
          <a:xfrm>
            <a:off x="6479280" y="240696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72" name="PlaceHolder 4"/>
          <p:cNvSpPr>
            <a:spLocks noGrp="1"/>
          </p:cNvSpPr>
          <p:nvPr>
            <p:ph/>
          </p:nvPr>
        </p:nvSpPr>
        <p:spPr>
          <a:xfrm>
            <a:off x="12044160" y="240696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73" name="PlaceHolder 5"/>
          <p:cNvSpPr>
            <a:spLocks noGrp="1"/>
          </p:cNvSpPr>
          <p:nvPr>
            <p:ph/>
          </p:nvPr>
        </p:nvSpPr>
        <p:spPr>
          <a:xfrm>
            <a:off x="914400" y="552312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74" name="PlaceHolder 6"/>
          <p:cNvSpPr>
            <a:spLocks noGrp="1"/>
          </p:cNvSpPr>
          <p:nvPr>
            <p:ph/>
          </p:nvPr>
        </p:nvSpPr>
        <p:spPr>
          <a:xfrm>
            <a:off x="6479280" y="552312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75" name="PlaceHolder 7"/>
          <p:cNvSpPr>
            <a:spLocks noGrp="1"/>
          </p:cNvSpPr>
          <p:nvPr>
            <p:ph/>
          </p:nvPr>
        </p:nvSpPr>
        <p:spPr>
          <a:xfrm>
            <a:off x="12044160" y="5523120"/>
            <a:ext cx="529956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5" name="PlaceHolder 2"/>
          <p:cNvSpPr>
            <a:spLocks noGrp="1"/>
          </p:cNvSpPr>
          <p:nvPr>
            <p:ph/>
          </p:nvPr>
        </p:nvSpPr>
        <p:spPr>
          <a:xfrm>
            <a:off x="914400" y="2406960"/>
            <a:ext cx="1645884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7" name="PlaceHolder 2"/>
          <p:cNvSpPr>
            <a:spLocks noGrp="1"/>
          </p:cNvSpPr>
          <p:nvPr>
            <p:ph/>
          </p:nvPr>
        </p:nvSpPr>
        <p:spPr>
          <a:xfrm>
            <a:off x="914400" y="2406960"/>
            <a:ext cx="803160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8" name="PlaceHolder 3"/>
          <p:cNvSpPr>
            <a:spLocks noGrp="1"/>
          </p:cNvSpPr>
          <p:nvPr>
            <p:ph/>
          </p:nvPr>
        </p:nvSpPr>
        <p:spPr>
          <a:xfrm>
            <a:off x="9348120" y="2406960"/>
            <a:ext cx="803160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914400" y="410400"/>
            <a:ext cx="16458840" cy="7962840"/>
          </a:xfrm>
          <a:prstGeom prst="rect">
            <a:avLst/>
          </a:prstGeom>
          <a:noFill/>
          <a:ln w="0">
            <a:noFill/>
          </a:ln>
        </p:spPr>
        <p:txBody>
          <a:bodyPr lIns="0" tIns="0" rIns="0" bIns="0" anchor="ctr">
            <a:noAutofit/>
          </a:bodyPr>
          <a:lstStyle/>
          <a:p>
            <a:pPr algn="ctr"/>
            <a:endParaRPr lang="pt-P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12"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13" name="PlaceHolder 3"/>
          <p:cNvSpPr>
            <a:spLocks noGrp="1"/>
          </p:cNvSpPr>
          <p:nvPr>
            <p:ph/>
          </p:nvPr>
        </p:nvSpPr>
        <p:spPr>
          <a:xfrm>
            <a:off x="9348120" y="2406960"/>
            <a:ext cx="803160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14" name="PlaceHolder 4"/>
          <p:cNvSpPr>
            <a:spLocks noGrp="1"/>
          </p:cNvSpPr>
          <p:nvPr>
            <p:ph/>
          </p:nvPr>
        </p:nvSpPr>
        <p:spPr>
          <a:xfrm>
            <a:off x="914400" y="552312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16" name="PlaceHolder 2"/>
          <p:cNvSpPr>
            <a:spLocks noGrp="1"/>
          </p:cNvSpPr>
          <p:nvPr>
            <p:ph/>
          </p:nvPr>
        </p:nvSpPr>
        <p:spPr>
          <a:xfrm>
            <a:off x="914400" y="2406960"/>
            <a:ext cx="8031600" cy="596592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17"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18" name="PlaceHolder 4"/>
          <p:cNvSpPr>
            <a:spLocks noGrp="1"/>
          </p:cNvSpPr>
          <p:nvPr>
            <p:ph/>
          </p:nvPr>
        </p:nvSpPr>
        <p:spPr>
          <a:xfrm>
            <a:off x="9348120" y="552312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endParaRPr lang="pt-PT" sz="1800" b="0" strike="noStrike" spc="-1">
              <a:solidFill>
                <a:srgbClr val="000000"/>
              </a:solidFill>
              <a:latin typeface="Arial"/>
            </a:endParaRPr>
          </a:p>
        </p:txBody>
      </p:sp>
      <p:sp>
        <p:nvSpPr>
          <p:cNvPr id="20" name="PlaceHolder 2"/>
          <p:cNvSpPr>
            <a:spLocks noGrp="1"/>
          </p:cNvSpPr>
          <p:nvPr>
            <p:ph/>
          </p:nvPr>
        </p:nvSpPr>
        <p:spPr>
          <a:xfrm>
            <a:off x="91440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21" name="PlaceHolder 3"/>
          <p:cNvSpPr>
            <a:spLocks noGrp="1"/>
          </p:cNvSpPr>
          <p:nvPr>
            <p:ph/>
          </p:nvPr>
        </p:nvSpPr>
        <p:spPr>
          <a:xfrm>
            <a:off x="9348120" y="2406960"/>
            <a:ext cx="803160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
        <p:nvSpPr>
          <p:cNvPr id="22" name="PlaceHolder 4"/>
          <p:cNvSpPr>
            <a:spLocks noGrp="1"/>
          </p:cNvSpPr>
          <p:nvPr>
            <p:ph/>
          </p:nvPr>
        </p:nvSpPr>
        <p:spPr>
          <a:xfrm>
            <a:off x="914400" y="5523120"/>
            <a:ext cx="16458840" cy="2845440"/>
          </a:xfrm>
          <a:prstGeom prst="rect">
            <a:avLst/>
          </a:prstGeom>
          <a:noFill/>
          <a:ln w="0">
            <a:noFill/>
          </a:ln>
        </p:spPr>
        <p:txBody>
          <a:bodyPr lIns="0" tIns="0" rIns="0" bIns="0" anchor="t">
            <a:normAutofit/>
          </a:bodyPr>
          <a:lstStyle/>
          <a:p>
            <a:endParaRPr lang="pt-PT"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r>
              <a:rPr lang="pt-PT" sz="1800" b="0" strike="noStrike" spc="-1">
                <a:solidFill>
                  <a:srgbClr val="000000"/>
                </a:solidFill>
                <a:latin typeface="Arial"/>
              </a:rPr>
              <a:t>Clique para editar o formato do título</a:t>
            </a:r>
          </a:p>
        </p:txBody>
      </p:sp>
      <p:sp>
        <p:nvSpPr>
          <p:cNvPr id="3" name="PlaceHolder 2"/>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PT" sz="2800" b="0" strike="noStrike" spc="-1">
                <a:solidFill>
                  <a:srgbClr val="000000"/>
                </a:solidFill>
                <a:latin typeface="Arial"/>
              </a:rPr>
              <a:t>Clique para editar o formato de texto dos tópicos</a:t>
            </a:r>
          </a:p>
          <a:p>
            <a:pPr marL="864000" lvl="1" indent="-324000">
              <a:spcBef>
                <a:spcPts val="1134"/>
              </a:spcBef>
              <a:buClr>
                <a:srgbClr val="000000"/>
              </a:buClr>
              <a:buSzPct val="75000"/>
              <a:buFont typeface="Symbol" charset="2"/>
              <a:buChar char=""/>
            </a:pPr>
            <a:r>
              <a:rPr lang="pt-PT" sz="2000" b="0" strike="noStrike" spc="-1">
                <a:solidFill>
                  <a:srgbClr val="000000"/>
                </a:solidFill>
                <a:latin typeface="Arial"/>
              </a:rPr>
              <a:t>Segundo nível de tópicos</a:t>
            </a:r>
          </a:p>
          <a:p>
            <a:pPr marL="1296000" lvl="2" indent="-288000">
              <a:spcBef>
                <a:spcPts val="850"/>
              </a:spcBef>
              <a:buClr>
                <a:srgbClr val="000000"/>
              </a:buClr>
              <a:buSzPct val="45000"/>
              <a:buFont typeface="Wingdings" charset="2"/>
              <a:buChar char=""/>
            </a:pPr>
            <a:r>
              <a:rPr lang="pt-PT" sz="1800" b="0" strike="noStrike" spc="-1">
                <a:solidFill>
                  <a:srgbClr val="000000"/>
                </a:solidFill>
                <a:latin typeface="Arial"/>
              </a:rPr>
              <a:t>Terceiro nível de tópicos</a:t>
            </a:r>
          </a:p>
          <a:p>
            <a:pPr marL="1728000" lvl="3" indent="-216000">
              <a:spcBef>
                <a:spcPts val="567"/>
              </a:spcBef>
              <a:buClr>
                <a:srgbClr val="000000"/>
              </a:buClr>
              <a:buSzPct val="75000"/>
              <a:buFont typeface="Symbol" charset="2"/>
              <a:buChar char=""/>
            </a:pPr>
            <a:r>
              <a:rPr lang="pt-PT" sz="1800" b="0" strike="noStrike" spc="-1">
                <a:solidFill>
                  <a:srgbClr val="000000"/>
                </a:solidFill>
                <a:latin typeface="Arial"/>
              </a:rPr>
              <a:t>Quarto nível de tópicos</a:t>
            </a:r>
          </a:p>
          <a:p>
            <a:pPr marL="2160000" lvl="4" indent="-216000">
              <a:spcBef>
                <a:spcPts val="283"/>
              </a:spcBef>
              <a:buClr>
                <a:srgbClr val="000000"/>
              </a:buClr>
              <a:buSzPct val="45000"/>
              <a:buFont typeface="Wingdings" charset="2"/>
              <a:buChar char=""/>
            </a:pPr>
            <a:r>
              <a:rPr lang="pt-PT" sz="2000" b="0" strike="noStrike" spc="-1">
                <a:solidFill>
                  <a:srgbClr val="000000"/>
                </a:solidFill>
                <a:latin typeface="Arial"/>
              </a:rPr>
              <a:t>Quinto nível de tópicos</a:t>
            </a:r>
          </a:p>
          <a:p>
            <a:pPr marL="2592000" lvl="5" indent="-216000">
              <a:spcBef>
                <a:spcPts val="283"/>
              </a:spcBef>
              <a:buClr>
                <a:srgbClr val="000000"/>
              </a:buClr>
              <a:buSzPct val="45000"/>
              <a:buFont typeface="Wingdings" charset="2"/>
              <a:buChar char=""/>
            </a:pPr>
            <a:r>
              <a:rPr lang="pt-PT" sz="2000" b="0" strike="noStrike" spc="-1">
                <a:solidFill>
                  <a:srgbClr val="000000"/>
                </a:solidFill>
                <a:latin typeface="Arial"/>
              </a:rPr>
              <a:t>Sexto nível de tópicos</a:t>
            </a:r>
          </a:p>
          <a:p>
            <a:pPr marL="3024000" lvl="6" indent="-216000">
              <a:spcBef>
                <a:spcPts val="283"/>
              </a:spcBef>
              <a:buClr>
                <a:srgbClr val="000000"/>
              </a:buClr>
              <a:buSzPct val="45000"/>
              <a:buFont typeface="Wingdings" charset="2"/>
              <a:buChar char=""/>
            </a:pPr>
            <a:r>
              <a:rPr lang="pt-PT" sz="2000" b="0" strike="noStrike" spc="-1">
                <a:solidFill>
                  <a:srgbClr val="000000"/>
                </a:solidFill>
                <a:latin typeface="Arial"/>
              </a:rPr>
              <a:t>Sétimo nível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914400" y="410400"/>
            <a:ext cx="16458480" cy="1717200"/>
          </a:xfrm>
          <a:prstGeom prst="rect">
            <a:avLst/>
          </a:prstGeom>
          <a:noFill/>
          <a:ln w="0">
            <a:noFill/>
          </a:ln>
        </p:spPr>
        <p:txBody>
          <a:bodyPr lIns="0" tIns="0" rIns="0" bIns="0" anchor="ctr">
            <a:noAutofit/>
          </a:bodyPr>
          <a:lstStyle/>
          <a:p>
            <a:r>
              <a:rPr lang="pt-PT" sz="4400" b="0" strike="noStrike" spc="-1">
                <a:solidFill>
                  <a:srgbClr val="000000"/>
                </a:solidFill>
                <a:latin typeface="Arial"/>
              </a:rPr>
              <a:t>Clique para editar o formato do título</a:t>
            </a:r>
          </a:p>
        </p:txBody>
      </p:sp>
      <p:sp>
        <p:nvSpPr>
          <p:cNvPr id="39" name="PlaceHolder 2"/>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PT" sz="2800" b="0" strike="noStrike" spc="-1">
                <a:solidFill>
                  <a:srgbClr val="000000"/>
                </a:solidFill>
                <a:latin typeface="Arial"/>
              </a:rPr>
              <a:t>Clique para editar o formato de texto dos tópicos</a:t>
            </a:r>
          </a:p>
          <a:p>
            <a:pPr marL="864000" lvl="1" indent="-324000">
              <a:spcBef>
                <a:spcPts val="1134"/>
              </a:spcBef>
              <a:buClr>
                <a:srgbClr val="000000"/>
              </a:buClr>
              <a:buSzPct val="75000"/>
              <a:buFont typeface="Symbol" charset="2"/>
              <a:buChar char=""/>
            </a:pPr>
            <a:r>
              <a:rPr lang="pt-PT" sz="2000" b="0" strike="noStrike" spc="-1">
                <a:solidFill>
                  <a:srgbClr val="000000"/>
                </a:solidFill>
                <a:latin typeface="Arial"/>
              </a:rPr>
              <a:t>Segundo nível de tópicos</a:t>
            </a:r>
          </a:p>
          <a:p>
            <a:pPr marL="1296000" lvl="2" indent="-288000">
              <a:spcBef>
                <a:spcPts val="850"/>
              </a:spcBef>
              <a:buClr>
                <a:srgbClr val="000000"/>
              </a:buClr>
              <a:buSzPct val="45000"/>
              <a:buFont typeface="Wingdings" charset="2"/>
              <a:buChar char=""/>
            </a:pPr>
            <a:r>
              <a:rPr lang="pt-PT" sz="1800" b="0" strike="noStrike" spc="-1">
                <a:solidFill>
                  <a:srgbClr val="000000"/>
                </a:solidFill>
                <a:latin typeface="Arial"/>
              </a:rPr>
              <a:t>Terceiro nível de tópicos</a:t>
            </a:r>
          </a:p>
          <a:p>
            <a:pPr marL="1728000" lvl="3" indent="-216000">
              <a:spcBef>
                <a:spcPts val="567"/>
              </a:spcBef>
              <a:buClr>
                <a:srgbClr val="000000"/>
              </a:buClr>
              <a:buSzPct val="75000"/>
              <a:buFont typeface="Symbol" charset="2"/>
              <a:buChar char=""/>
            </a:pPr>
            <a:r>
              <a:rPr lang="pt-PT" sz="1800" b="0" strike="noStrike" spc="-1">
                <a:solidFill>
                  <a:srgbClr val="000000"/>
                </a:solidFill>
                <a:latin typeface="Arial"/>
              </a:rPr>
              <a:t>Quarto nível de tópicos</a:t>
            </a:r>
          </a:p>
          <a:p>
            <a:pPr marL="2160000" lvl="4" indent="-216000">
              <a:spcBef>
                <a:spcPts val="283"/>
              </a:spcBef>
              <a:buClr>
                <a:srgbClr val="000000"/>
              </a:buClr>
              <a:buSzPct val="45000"/>
              <a:buFont typeface="Wingdings" charset="2"/>
              <a:buChar char=""/>
            </a:pPr>
            <a:r>
              <a:rPr lang="pt-PT" sz="2000" b="0" strike="noStrike" spc="-1">
                <a:solidFill>
                  <a:srgbClr val="000000"/>
                </a:solidFill>
                <a:latin typeface="Arial"/>
              </a:rPr>
              <a:t>Quinto nível de tópicos</a:t>
            </a:r>
          </a:p>
          <a:p>
            <a:pPr marL="2592000" lvl="5" indent="-216000">
              <a:spcBef>
                <a:spcPts val="283"/>
              </a:spcBef>
              <a:buClr>
                <a:srgbClr val="000000"/>
              </a:buClr>
              <a:buSzPct val="45000"/>
              <a:buFont typeface="Wingdings" charset="2"/>
              <a:buChar char=""/>
            </a:pPr>
            <a:r>
              <a:rPr lang="pt-PT" sz="2000" b="0" strike="noStrike" spc="-1">
                <a:solidFill>
                  <a:srgbClr val="000000"/>
                </a:solidFill>
                <a:latin typeface="Arial"/>
              </a:rPr>
              <a:t>Sexto nível de tópicos</a:t>
            </a:r>
          </a:p>
          <a:p>
            <a:pPr marL="3024000" lvl="6" indent="-216000">
              <a:spcBef>
                <a:spcPts val="283"/>
              </a:spcBef>
              <a:buClr>
                <a:srgbClr val="000000"/>
              </a:buClr>
              <a:buSzPct val="45000"/>
              <a:buFont typeface="Wingdings" charset="2"/>
              <a:buChar char=""/>
            </a:pPr>
            <a:r>
              <a:rPr lang="pt-PT" sz="2000" b="0" strike="noStrike" spc="-1">
                <a:solidFill>
                  <a:srgbClr val="000000"/>
                </a:solidFill>
                <a:latin typeface="Arial"/>
              </a:rPr>
              <a:t>Sétimo nível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cesop-local.ucp.pt/rede-cesop-local" TargetMode="External"/><Relationship Id="rId7" Type="http://schemas.openxmlformats.org/officeDocument/2006/relationships/image" Target="../media/image26.png"/><Relationship Id="rId2" Type="http://schemas.openxmlformats.org/officeDocument/2006/relationships/hyperlink" Target="https://odslocal.pt/" TargetMode="External"/><Relationship Id="rId1" Type="http://schemas.openxmlformats.org/officeDocument/2006/relationships/slideLayout" Target="../slideLayouts/slideLayout1.xml"/><Relationship Id="rId6" Type="http://schemas.openxmlformats.org/officeDocument/2006/relationships/hyperlink" Target="https://www.unsdsn.org/portugal" TargetMode="External"/><Relationship Id="rId5" Type="http://schemas.openxmlformats.org/officeDocument/2006/relationships/hyperlink" Target="https://www.google.com/search?q=rede+intermunicipal+de+coopera%C3%A7%C3%A3o+para+o+desenvolvimento&amp;newwindow=1&amp;sca_esv=583337381&amp;sxsrf=AM9HkKlIq6xlfJcXKkLLpRqOUNIQmrQUig:1700227461365&amp;ei=hWlXZfuSFZmdkdUP7o2TyAo&amp;udm=&amp;oq=rede+&amp;gs_lp=Egxnd3Mtd2l6LXNlcnAiBXJlZGUgKgIIADIKECMYgAQYigUYJzIEECMYJzIEECMYJzIREC4YgAQYsQMYgwEYxwEY0QMyChAAGIAEGIoFGEMyBBAAGAMyCxAuGIAEGMcBGK8BMgQQABgDMg4QABiABBiKBRixAxiDATIFEAAYgARI3RBQAFjlA3AAeAGQAQCYAZABoAGIBaoBAzAuNbgBAcgBAPgBAcICCxAAGIAEGLEDGIMBwgIOEC4YgAQYigUYsQMYgwHCAhQQLhiABBiKBRixAxiDARjHARjRA8ICDhAuGIMBGLEDGIAEGIoFwgIKEC4YAxjHARjRA-IDBBgAIEGIBgE&amp;sclient=gws-wiz-serp" TargetMode="External"/><Relationship Id="rId4" Type="http://schemas.openxmlformats.org/officeDocument/2006/relationships/hyperlink" Target="https://www.google.com/search?q=sec%C3%A7%C3%A3o+de+munic%C3%ADpios+para+os+ods+da+anmp&amp;newwindow=1&amp;sca_esv=583337381&amp;sxsrf=AM9HkKkteEJq9tFie4u5DdY-qQSxHvlJtQ:1700227617978&amp;ei=IWpXZYytO4Sni-gPr-y1gAU&amp;udm=&amp;oq=sec%C3%A7%C3%A3o+&amp;gs_lp=Egxnd3Mtd2l6LXNlcnAiCXNlY8Onw6NvICoCCAAyBBAjGCcyBBAjGCcyBBAjGCcyBRAAGIAEMgUQABiABDIFEAAYgAQyBRAAGIAEMgsQLhiABBjHARivATIFEAAYgAQyBRAAGIAESPgkUABY7A5wAHgAkAEAmAGDAaABxgWqAQMzLjS4AQHIAQD4AQHCAg4QABiABBiKBRixAxiDAcICBBAAGAPCAgsQABiABBixAxiDAcICDhAuGIAEGIoFGLEDGIMBwgIEEC4YA8ICChAjGIAEGIoFGCfCAgoQABiABBiKBRhDwgIKEC4YAxjHARjRA8ICERAuGIAEGLEDGIMBGMcBGNED4gMEGAAgQYgGAQ&amp;sclient=gws-wiz-serp" TargetMode="Externa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almejar2030.webnode.pt/"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5E9"/>
        </a:solidFill>
        <a:effectLst/>
      </p:bgPr>
    </p:bg>
    <p:spTree>
      <p:nvGrpSpPr>
        <p:cNvPr id="1" name=""/>
        <p:cNvGrpSpPr/>
        <p:nvPr/>
      </p:nvGrpSpPr>
      <p:grpSpPr>
        <a:xfrm>
          <a:off x="0" y="0"/>
          <a:ext cx="0" cy="0"/>
          <a:chOff x="0" y="0"/>
          <a:chExt cx="0" cy="0"/>
        </a:xfrm>
      </p:grpSpPr>
      <p:grpSp>
        <p:nvGrpSpPr>
          <p:cNvPr id="82" name="Group 2"/>
          <p:cNvGrpSpPr/>
          <p:nvPr/>
        </p:nvGrpSpPr>
        <p:grpSpPr>
          <a:xfrm>
            <a:off x="-16920" y="5143680"/>
            <a:ext cx="18303120" cy="5141520"/>
            <a:chOff x="-16920" y="5143680"/>
            <a:chExt cx="18303120" cy="5141520"/>
          </a:xfrm>
        </p:grpSpPr>
        <p:sp>
          <p:nvSpPr>
            <p:cNvPr id="83" name="Freeform 3"/>
            <p:cNvSpPr/>
            <p:nvPr/>
          </p:nvSpPr>
          <p:spPr>
            <a:xfrm>
              <a:off x="-16920" y="5143680"/>
              <a:ext cx="18303120" cy="5141520"/>
            </a:xfrm>
            <a:custGeom>
              <a:avLst/>
              <a:gdLst/>
              <a:ahLst/>
              <a:cxnLst/>
              <a:rect l="l" t="t" r="r" b="b"/>
              <a:pathLst>
                <a:path w="4170814" h="1156025">
                  <a:moveTo>
                    <a:pt x="0" y="0"/>
                  </a:moveTo>
                  <a:lnTo>
                    <a:pt x="4170814" y="0"/>
                  </a:lnTo>
                  <a:lnTo>
                    <a:pt x="4170814" y="1156025"/>
                  </a:lnTo>
                  <a:lnTo>
                    <a:pt x="0" y="1156025"/>
                  </a:lnTo>
                  <a:close/>
                </a:path>
              </a:pathLst>
            </a:custGeom>
            <a:solidFill>
              <a:srgbClr val="FFFFFF"/>
            </a:solidFill>
            <a:ln w="0">
              <a:noFill/>
            </a:ln>
          </p:spPr>
          <p:style>
            <a:lnRef idx="0">
              <a:scrgbClr r="0" g="0" b="0"/>
            </a:lnRef>
            <a:fillRef idx="0">
              <a:scrgbClr r="0" g="0" b="0"/>
            </a:fillRef>
            <a:effectRef idx="0">
              <a:scrgbClr r="0" g="0" b="0"/>
            </a:effectRef>
            <a:fontRef idx="minor"/>
          </p:style>
        </p:sp>
      </p:grpSp>
      <p:grpSp>
        <p:nvGrpSpPr>
          <p:cNvPr id="84" name="Group 4"/>
          <p:cNvGrpSpPr/>
          <p:nvPr/>
        </p:nvGrpSpPr>
        <p:grpSpPr>
          <a:xfrm>
            <a:off x="17420760" y="892800"/>
            <a:ext cx="865080" cy="3713400"/>
            <a:chOff x="17420760" y="892800"/>
            <a:chExt cx="865080" cy="3713400"/>
          </a:xfrm>
        </p:grpSpPr>
        <p:sp>
          <p:nvSpPr>
            <p:cNvPr id="85" name="Freeform 5"/>
            <p:cNvSpPr/>
            <p:nvPr/>
          </p:nvSpPr>
          <p:spPr>
            <a:xfrm>
              <a:off x="17420760" y="892800"/>
              <a:ext cx="865080" cy="3713400"/>
            </a:xfrm>
            <a:custGeom>
              <a:avLst/>
              <a:gdLst/>
              <a:ahLst/>
              <a:cxnLst/>
              <a:rect l="l" t="t" r="r" b="b"/>
              <a:pathLst>
                <a:path w="302511" h="1295971">
                  <a:moveTo>
                    <a:pt x="0" y="0"/>
                  </a:moveTo>
                  <a:lnTo>
                    <a:pt x="302511" y="0"/>
                  </a:lnTo>
                  <a:lnTo>
                    <a:pt x="302511" y="1295971"/>
                  </a:lnTo>
                  <a:lnTo>
                    <a:pt x="0" y="1295971"/>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86" name="Freeform 6"/>
          <p:cNvSpPr/>
          <p:nvPr/>
        </p:nvSpPr>
        <p:spPr>
          <a:xfrm>
            <a:off x="13863600" y="6559920"/>
            <a:ext cx="3054600" cy="1718280"/>
          </a:xfrm>
          <a:custGeom>
            <a:avLst/>
            <a:gdLst/>
            <a:ahLst/>
            <a:cxnLst/>
            <a:rect l="l" t="t" r="r" b="b"/>
            <a:pathLst>
              <a:path w="3056872" h="1720471">
                <a:moveTo>
                  <a:pt x="0" y="0"/>
                </a:moveTo>
                <a:lnTo>
                  <a:pt x="3056872" y="0"/>
                </a:lnTo>
                <a:lnTo>
                  <a:pt x="3056872" y="1720471"/>
                </a:lnTo>
                <a:lnTo>
                  <a:pt x="0" y="1720471"/>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87" name="TextBox 7"/>
          <p:cNvSpPr/>
          <p:nvPr/>
        </p:nvSpPr>
        <p:spPr>
          <a:xfrm>
            <a:off x="3431880" y="8738280"/>
            <a:ext cx="6675480" cy="773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141"/>
              </a:lnSpc>
            </a:pPr>
            <a:endParaRPr lang="pt-PT" sz="1800" b="0" strike="noStrike" spc="-1" dirty="0">
              <a:latin typeface="Arial"/>
            </a:endParaRPr>
          </a:p>
          <a:p>
            <a:pPr>
              <a:lnSpc>
                <a:spcPts val="2954"/>
              </a:lnSpc>
            </a:pPr>
            <a:r>
              <a:rPr lang="pt-PT" sz="2110" spc="-1" dirty="0">
                <a:solidFill>
                  <a:srgbClr val="000000"/>
                </a:solidFill>
                <a:latin typeface="Arial"/>
                <a:ea typeface="DejaVu Sans"/>
              </a:rPr>
              <a:t>NOVEMBRO</a:t>
            </a:r>
            <a:r>
              <a:rPr lang="pt-PT" sz="2110" b="0" strike="noStrike" spc="-1" dirty="0">
                <a:solidFill>
                  <a:srgbClr val="000000"/>
                </a:solidFill>
                <a:latin typeface="Arial"/>
                <a:ea typeface="DejaVu Sans"/>
              </a:rPr>
              <a:t> 2023</a:t>
            </a:r>
            <a:endParaRPr lang="pt-PT" sz="2110" b="0" strike="noStrike" spc="-1" dirty="0">
              <a:latin typeface="Arial"/>
            </a:endParaRPr>
          </a:p>
        </p:txBody>
      </p:sp>
      <p:sp>
        <p:nvSpPr>
          <p:cNvPr id="88" name="TextBox 8"/>
          <p:cNvSpPr/>
          <p:nvPr/>
        </p:nvSpPr>
        <p:spPr>
          <a:xfrm>
            <a:off x="3398539" y="7372877"/>
            <a:ext cx="8515080" cy="2823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245"/>
              </a:lnSpc>
            </a:pPr>
            <a:r>
              <a:rPr lang="pt-PT" sz="7710" b="1" strike="noStrike" spc="-1" dirty="0">
                <a:solidFill>
                  <a:srgbClr val="000000"/>
                </a:solidFill>
                <a:latin typeface="Arial"/>
                <a:ea typeface="DejaVu Sans"/>
              </a:rPr>
              <a:t>COMUNICAÇÃO EM ODS</a:t>
            </a:r>
            <a:endParaRPr lang="pt-PT" sz="7710" b="0" strike="noStrike" spc="-1" dirty="0">
              <a:latin typeface="Arial"/>
            </a:endParaRPr>
          </a:p>
          <a:p>
            <a:pPr>
              <a:lnSpc>
                <a:spcPts val="7744"/>
              </a:lnSpc>
            </a:pPr>
            <a:endParaRPr lang="pt-PT" sz="7710" b="0" strike="noStrike" spc="-1" dirty="0">
              <a:latin typeface="Arial"/>
            </a:endParaRPr>
          </a:p>
        </p:txBody>
      </p:sp>
      <p:sp>
        <p:nvSpPr>
          <p:cNvPr id="89" name="TextBox 9"/>
          <p:cNvSpPr/>
          <p:nvPr/>
        </p:nvSpPr>
        <p:spPr>
          <a:xfrm>
            <a:off x="3328199" y="5977440"/>
            <a:ext cx="4591911" cy="1238159"/>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ts val="3694"/>
              </a:lnSpc>
            </a:pPr>
            <a:r>
              <a:rPr lang="pt-PT" sz="2640" b="0" strike="noStrike" spc="-1" dirty="0">
                <a:solidFill>
                  <a:srgbClr val="000000"/>
                </a:solidFill>
                <a:latin typeface="Arial"/>
                <a:ea typeface="DejaVu Sans"/>
              </a:rPr>
              <a:t> PROPOSTA DE RELATÓRIO </a:t>
            </a:r>
            <a:endParaRPr lang="pt-PT" sz="2640" b="0" strike="noStrike" spc="-1" dirty="0">
              <a:latin typeface="Arial"/>
            </a:endParaRPr>
          </a:p>
          <a:p>
            <a:pPr>
              <a:lnSpc>
                <a:spcPts val="2954"/>
              </a:lnSpc>
            </a:pPr>
            <a:r>
              <a:rPr lang="pt-PT" sz="2110" b="0" strike="noStrike" spc="-1" dirty="0">
                <a:solidFill>
                  <a:srgbClr val="000000"/>
                </a:solidFill>
                <a:latin typeface="Arial"/>
                <a:ea typeface="DejaVu Sans"/>
              </a:rPr>
              <a:t> </a:t>
            </a:r>
            <a:endParaRPr lang="pt-PT" sz="2110" b="0" strike="noStrike" spc="-1" dirty="0">
              <a:latin typeface="Arial"/>
            </a:endParaRPr>
          </a:p>
          <a:p>
            <a:pPr>
              <a:lnSpc>
                <a:spcPts val="3325"/>
              </a:lnSpc>
            </a:pPr>
            <a:endParaRPr lang="pt-PT" sz="2110" b="0" strike="noStrike" spc="-1" dirty="0">
              <a:latin typeface="Arial"/>
            </a:endParaRPr>
          </a:p>
        </p:txBody>
      </p:sp>
      <p:sp>
        <p:nvSpPr>
          <p:cNvPr id="90" name="TextBox 10"/>
          <p:cNvSpPr/>
          <p:nvPr/>
        </p:nvSpPr>
        <p:spPr>
          <a:xfrm>
            <a:off x="4771440" y="816480"/>
            <a:ext cx="9422280" cy="45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4499"/>
              </a:lnSpc>
            </a:pPr>
            <a:endParaRPr lang="pt-PT" sz="1800" b="0" strike="noStrike" spc="-1" dirty="0">
              <a:latin typeface="Arial"/>
            </a:endParaRPr>
          </a:p>
          <a:p>
            <a:pPr>
              <a:lnSpc>
                <a:spcPts val="4141"/>
              </a:lnSpc>
            </a:pPr>
            <a:r>
              <a:rPr lang="pt-PT" sz="2960" b="0" strike="noStrike" spc="-1" dirty="0">
                <a:solidFill>
                  <a:srgbClr val="000000"/>
                </a:solidFill>
                <a:latin typeface="Arial"/>
                <a:ea typeface="DejaVu Sans"/>
              </a:rPr>
              <a:t>Associação Nacional de Municípios Portugueses</a:t>
            </a:r>
            <a:endParaRPr lang="pt-PT" sz="2960" b="0" strike="noStrike" spc="-1" dirty="0">
              <a:latin typeface="Arial"/>
            </a:endParaRPr>
          </a:p>
          <a:p>
            <a:pPr>
              <a:lnSpc>
                <a:spcPts val="5757"/>
              </a:lnSpc>
            </a:pPr>
            <a:r>
              <a:rPr lang="pt-PT" sz="4110" b="0" strike="noStrike" spc="-1" dirty="0">
                <a:solidFill>
                  <a:srgbClr val="000000"/>
                </a:solidFill>
                <a:latin typeface="Arial"/>
                <a:ea typeface="DejaVu Sans"/>
              </a:rPr>
              <a:t>Secção de Municípios para os Objetivos de Desenvolvimento Sustentável</a:t>
            </a:r>
            <a:endParaRPr lang="pt-PT" sz="4110" b="0" strike="noStrike" spc="-1" dirty="0">
              <a:latin typeface="Arial"/>
            </a:endParaRPr>
          </a:p>
          <a:p>
            <a:pPr>
              <a:lnSpc>
                <a:spcPts val="4499"/>
              </a:lnSpc>
            </a:pPr>
            <a:endParaRPr lang="pt-PT" sz="4110" b="0" strike="noStrike" spc="-1" dirty="0">
              <a:latin typeface="Arial"/>
            </a:endParaRPr>
          </a:p>
          <a:p>
            <a:pPr algn="ctr">
              <a:lnSpc>
                <a:spcPts val="5573"/>
              </a:lnSpc>
            </a:pPr>
            <a:endParaRPr lang="pt-PT" sz="4110" b="0" strike="noStrike" spc="-1" dirty="0">
              <a:latin typeface="Arial"/>
            </a:endParaRPr>
          </a:p>
          <a:p>
            <a:pPr algn="ctr">
              <a:lnSpc>
                <a:spcPts val="5573"/>
              </a:lnSpc>
            </a:pPr>
            <a:endParaRPr lang="pt-PT" sz="4110" b="0" strike="noStrike" spc="-1" dirty="0">
              <a:latin typeface="Arial"/>
            </a:endParaRPr>
          </a:p>
        </p:txBody>
      </p:sp>
      <p:sp>
        <p:nvSpPr>
          <p:cNvPr id="91" name="Freeform 11"/>
          <p:cNvSpPr/>
          <p:nvPr/>
        </p:nvSpPr>
        <p:spPr>
          <a:xfrm>
            <a:off x="-2415960" y="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157"/>
          <p:cNvPicPr/>
          <p:nvPr/>
        </p:nvPicPr>
        <p:blipFill>
          <a:blip r:embed="rId2"/>
          <a:stretch/>
        </p:blipFill>
        <p:spPr>
          <a:xfrm>
            <a:off x="13583880" y="1600200"/>
            <a:ext cx="4070880" cy="8456760"/>
          </a:xfrm>
          <a:prstGeom prst="rect">
            <a:avLst/>
          </a:prstGeom>
          <a:ln w="0">
            <a:noFill/>
          </a:ln>
        </p:spPr>
      </p:pic>
      <p:pic>
        <p:nvPicPr>
          <p:cNvPr id="219" name="Picture 158"/>
          <p:cNvPicPr/>
          <p:nvPr/>
        </p:nvPicPr>
        <p:blipFill>
          <a:blip r:embed="rId3"/>
          <a:stretch/>
        </p:blipFill>
        <p:spPr>
          <a:xfrm>
            <a:off x="1828800" y="1600200"/>
            <a:ext cx="3441240" cy="8456760"/>
          </a:xfrm>
          <a:prstGeom prst="rect">
            <a:avLst/>
          </a:prstGeom>
          <a:ln w="0">
            <a:noFill/>
          </a:ln>
        </p:spPr>
      </p:pic>
      <p:grpSp>
        <p:nvGrpSpPr>
          <p:cNvPr id="220" name="Group 2"/>
          <p:cNvGrpSpPr/>
          <p:nvPr/>
        </p:nvGrpSpPr>
        <p:grpSpPr>
          <a:xfrm>
            <a:off x="6573960" y="4218480"/>
            <a:ext cx="5838480" cy="1600200"/>
            <a:chOff x="6573960" y="4218480"/>
            <a:chExt cx="5838480" cy="1600200"/>
          </a:xfrm>
        </p:grpSpPr>
        <p:sp>
          <p:nvSpPr>
            <p:cNvPr id="221" name="Freeform 3"/>
            <p:cNvSpPr/>
            <p:nvPr/>
          </p:nvSpPr>
          <p:spPr>
            <a:xfrm>
              <a:off x="6573960" y="4364280"/>
              <a:ext cx="5838480" cy="1454040"/>
            </a:xfrm>
            <a:custGeom>
              <a:avLst/>
              <a:gdLst/>
              <a:ahLst/>
              <a:cxnLst/>
              <a:rect l="l" t="t" r="r" b="b"/>
              <a:pathLst>
                <a:path w="2286217" h="570037">
                  <a:moveTo>
                    <a:pt x="0" y="0"/>
                  </a:moveTo>
                  <a:lnTo>
                    <a:pt x="2286217" y="0"/>
                  </a:lnTo>
                  <a:lnTo>
                    <a:pt x="2286217" y="570037"/>
                  </a:lnTo>
                  <a:lnTo>
                    <a:pt x="0" y="570037"/>
                  </a:lnTo>
                  <a:close/>
                </a:path>
              </a:pathLst>
            </a:custGeom>
            <a:solidFill>
              <a:srgbClr val="FFFFFF"/>
            </a:solidFill>
            <a:ln w="19050" cap="sq">
              <a:solidFill>
                <a:srgbClr val="000000"/>
              </a:solidFill>
              <a:miter/>
            </a:ln>
          </p:spPr>
          <p:style>
            <a:lnRef idx="0">
              <a:scrgbClr r="0" g="0" b="0"/>
            </a:lnRef>
            <a:fillRef idx="0">
              <a:scrgbClr r="0" g="0" b="0"/>
            </a:fillRef>
            <a:effectRef idx="0">
              <a:scrgbClr r="0" g="0" b="0"/>
            </a:effectRef>
            <a:fontRef idx="minor"/>
          </p:style>
        </p:sp>
        <p:sp>
          <p:nvSpPr>
            <p:cNvPr id="222" name="TextBox 4"/>
            <p:cNvSpPr/>
            <p:nvPr/>
          </p:nvSpPr>
          <p:spPr>
            <a:xfrm>
              <a:off x="6573960" y="4218480"/>
              <a:ext cx="5838480" cy="1600200"/>
            </a:xfrm>
            <a:prstGeom prst="rect">
              <a:avLst/>
            </a:prstGeom>
            <a:noFill/>
            <a:ln w="0">
              <a:noFill/>
            </a:ln>
          </p:spPr>
          <p:style>
            <a:lnRef idx="0">
              <a:scrgbClr r="0" g="0" b="0"/>
            </a:lnRef>
            <a:fillRef idx="0">
              <a:scrgbClr r="0" g="0" b="0"/>
            </a:fillRef>
            <a:effectRef idx="0">
              <a:scrgbClr r="0" g="0" b="0"/>
            </a:effectRef>
            <a:fontRef idx="minor"/>
          </p:style>
          <p:txBody>
            <a:bodyPr lIns="316800" tIns="316800" rIns="316800" bIns="316800" anchor="ctr">
              <a:noAutofit/>
            </a:bodyPr>
            <a:lstStyle/>
            <a:p>
              <a:pPr algn="ctr">
                <a:lnSpc>
                  <a:spcPts val="3498"/>
                </a:lnSpc>
              </a:pPr>
              <a:r>
                <a:rPr lang="en-US" sz="2500" b="0" strike="noStrike" spc="-1">
                  <a:solidFill>
                    <a:srgbClr val="000000"/>
                  </a:solidFill>
                  <a:latin typeface="Arial"/>
                  <a:ea typeface="DejaVu Sans"/>
                </a:rPr>
                <a:t>Dimensão e características de cada território</a:t>
              </a:r>
              <a:endParaRPr lang="pt-PT" sz="2500" b="0" strike="noStrike" spc="-1">
                <a:latin typeface="Arial"/>
              </a:endParaRPr>
            </a:p>
          </p:txBody>
        </p:sp>
      </p:grpSp>
      <p:grpSp>
        <p:nvGrpSpPr>
          <p:cNvPr id="223" name="Group 5"/>
          <p:cNvGrpSpPr/>
          <p:nvPr/>
        </p:nvGrpSpPr>
        <p:grpSpPr>
          <a:xfrm>
            <a:off x="6573960" y="7205040"/>
            <a:ext cx="5838480" cy="2476440"/>
            <a:chOff x="6573960" y="7205040"/>
            <a:chExt cx="5838480" cy="2476440"/>
          </a:xfrm>
        </p:grpSpPr>
        <p:sp>
          <p:nvSpPr>
            <p:cNvPr id="224" name="Freeform 6"/>
            <p:cNvSpPr/>
            <p:nvPr/>
          </p:nvSpPr>
          <p:spPr>
            <a:xfrm>
              <a:off x="6573960" y="7350840"/>
              <a:ext cx="5838480" cy="2330640"/>
            </a:xfrm>
            <a:custGeom>
              <a:avLst/>
              <a:gdLst/>
              <a:ahLst/>
              <a:cxnLst/>
              <a:rect l="l" t="t" r="r" b="b"/>
              <a:pathLst>
                <a:path w="2286217" h="913078">
                  <a:moveTo>
                    <a:pt x="0" y="0"/>
                  </a:moveTo>
                  <a:lnTo>
                    <a:pt x="2286217" y="0"/>
                  </a:lnTo>
                  <a:lnTo>
                    <a:pt x="2286217" y="913078"/>
                  </a:lnTo>
                  <a:lnTo>
                    <a:pt x="0" y="913078"/>
                  </a:lnTo>
                  <a:close/>
                </a:path>
              </a:pathLst>
            </a:custGeom>
            <a:solidFill>
              <a:srgbClr val="FFFFFF"/>
            </a:solidFill>
            <a:ln w="19050" cap="sq">
              <a:solidFill>
                <a:srgbClr val="000000"/>
              </a:solidFill>
              <a:miter/>
            </a:ln>
          </p:spPr>
          <p:style>
            <a:lnRef idx="0">
              <a:scrgbClr r="0" g="0" b="0"/>
            </a:lnRef>
            <a:fillRef idx="0">
              <a:scrgbClr r="0" g="0" b="0"/>
            </a:fillRef>
            <a:effectRef idx="0">
              <a:scrgbClr r="0" g="0" b="0"/>
            </a:effectRef>
            <a:fontRef idx="minor"/>
          </p:style>
        </p:sp>
        <p:sp>
          <p:nvSpPr>
            <p:cNvPr id="225" name="TextBox 7"/>
            <p:cNvSpPr/>
            <p:nvPr/>
          </p:nvSpPr>
          <p:spPr>
            <a:xfrm>
              <a:off x="6573960" y="7205040"/>
              <a:ext cx="5838480" cy="2476440"/>
            </a:xfrm>
            <a:prstGeom prst="rect">
              <a:avLst/>
            </a:prstGeom>
            <a:noFill/>
            <a:ln w="0">
              <a:noFill/>
            </a:ln>
          </p:spPr>
          <p:style>
            <a:lnRef idx="0">
              <a:scrgbClr r="0" g="0" b="0"/>
            </a:lnRef>
            <a:fillRef idx="0">
              <a:scrgbClr r="0" g="0" b="0"/>
            </a:fillRef>
            <a:effectRef idx="0">
              <a:scrgbClr r="0" g="0" b="0"/>
            </a:effectRef>
            <a:fontRef idx="minor"/>
          </p:style>
          <p:txBody>
            <a:bodyPr lIns="316800" tIns="316800" rIns="316800" bIns="316800" anchor="ctr">
              <a:noAutofit/>
            </a:bodyPr>
            <a:lstStyle/>
            <a:p>
              <a:pPr algn="ctr">
                <a:lnSpc>
                  <a:spcPts val="3498"/>
                </a:lnSpc>
              </a:pPr>
              <a:r>
                <a:rPr lang="en-US" sz="2500" b="0" strike="noStrike" spc="-1">
                  <a:solidFill>
                    <a:srgbClr val="000000"/>
                  </a:solidFill>
                  <a:latin typeface="Arial"/>
                  <a:ea typeface="DejaVu Sans"/>
                </a:rPr>
                <a:t>Disponibilidade em termos de:</a:t>
              </a:r>
              <a:endParaRPr lang="pt-PT" sz="2500" b="0" strike="noStrike" spc="-1">
                <a:latin typeface="Arial"/>
              </a:endParaRPr>
            </a:p>
            <a:p>
              <a:pPr algn="ctr">
                <a:lnSpc>
                  <a:spcPts val="3498"/>
                </a:lnSpc>
              </a:pPr>
              <a:r>
                <a:rPr lang="en-US" sz="2500" b="0" strike="noStrike" spc="-1">
                  <a:solidFill>
                    <a:srgbClr val="000000"/>
                  </a:solidFill>
                  <a:latin typeface="Arial"/>
                  <a:ea typeface="DejaVu Sans"/>
                </a:rPr>
                <a:t>- meios de comunicação</a:t>
              </a:r>
              <a:endParaRPr lang="pt-PT" sz="2500" b="0" strike="noStrike" spc="-1">
                <a:latin typeface="Arial"/>
              </a:endParaRPr>
            </a:p>
            <a:p>
              <a:pPr algn="ctr">
                <a:lnSpc>
                  <a:spcPts val="3498"/>
                </a:lnSpc>
              </a:pPr>
              <a:r>
                <a:rPr lang="en-US" sz="2500" b="0" strike="noStrike" spc="-1">
                  <a:solidFill>
                    <a:srgbClr val="000000"/>
                  </a:solidFill>
                  <a:latin typeface="Arial"/>
                  <a:ea typeface="DejaVu Sans"/>
                </a:rPr>
                <a:t>-  recursos humanos</a:t>
              </a:r>
              <a:endParaRPr lang="pt-PT" sz="2500" b="0" strike="noStrike" spc="-1">
                <a:latin typeface="Arial"/>
              </a:endParaRPr>
            </a:p>
            <a:p>
              <a:pPr algn="ctr">
                <a:lnSpc>
                  <a:spcPts val="3498"/>
                </a:lnSpc>
              </a:pPr>
              <a:r>
                <a:rPr lang="en-US" sz="2500" b="0" strike="noStrike" spc="-1">
                  <a:solidFill>
                    <a:srgbClr val="000000"/>
                  </a:solidFill>
                  <a:latin typeface="Arial"/>
                  <a:ea typeface="DejaVu Sans"/>
                </a:rPr>
                <a:t>-  meios financeiros</a:t>
              </a:r>
              <a:endParaRPr lang="pt-PT" sz="2500" b="0" strike="noStrike" spc="-1">
                <a:latin typeface="Arial"/>
              </a:endParaRPr>
            </a:p>
          </p:txBody>
        </p:sp>
      </p:grpSp>
      <p:grpSp>
        <p:nvGrpSpPr>
          <p:cNvPr id="226" name="Group 8"/>
          <p:cNvGrpSpPr/>
          <p:nvPr/>
        </p:nvGrpSpPr>
        <p:grpSpPr>
          <a:xfrm>
            <a:off x="6573960" y="5887440"/>
            <a:ext cx="5838480" cy="1261440"/>
            <a:chOff x="6573960" y="5887440"/>
            <a:chExt cx="5838480" cy="1261440"/>
          </a:xfrm>
        </p:grpSpPr>
        <p:sp>
          <p:nvSpPr>
            <p:cNvPr id="227" name="Freeform 9"/>
            <p:cNvSpPr/>
            <p:nvPr/>
          </p:nvSpPr>
          <p:spPr>
            <a:xfrm>
              <a:off x="6573960" y="6033600"/>
              <a:ext cx="5838480" cy="1115280"/>
            </a:xfrm>
            <a:custGeom>
              <a:avLst/>
              <a:gdLst/>
              <a:ahLst/>
              <a:cxnLst/>
              <a:rect l="l" t="t" r="r" b="b"/>
              <a:pathLst>
                <a:path w="2286217" h="437362">
                  <a:moveTo>
                    <a:pt x="0" y="0"/>
                  </a:moveTo>
                  <a:lnTo>
                    <a:pt x="2286217" y="0"/>
                  </a:lnTo>
                  <a:lnTo>
                    <a:pt x="2286217" y="437362"/>
                  </a:lnTo>
                  <a:lnTo>
                    <a:pt x="0" y="437362"/>
                  </a:lnTo>
                  <a:close/>
                </a:path>
              </a:pathLst>
            </a:custGeom>
            <a:solidFill>
              <a:srgbClr val="FFFFFF"/>
            </a:solidFill>
            <a:ln w="19050" cap="sq">
              <a:solidFill>
                <a:srgbClr val="000000"/>
              </a:solidFill>
              <a:miter/>
            </a:ln>
          </p:spPr>
          <p:style>
            <a:lnRef idx="0">
              <a:scrgbClr r="0" g="0" b="0"/>
            </a:lnRef>
            <a:fillRef idx="0">
              <a:scrgbClr r="0" g="0" b="0"/>
            </a:fillRef>
            <a:effectRef idx="0">
              <a:scrgbClr r="0" g="0" b="0"/>
            </a:effectRef>
            <a:fontRef idx="minor"/>
          </p:style>
        </p:sp>
        <p:sp>
          <p:nvSpPr>
            <p:cNvPr id="228" name="TextBox 10"/>
            <p:cNvSpPr/>
            <p:nvPr/>
          </p:nvSpPr>
          <p:spPr>
            <a:xfrm>
              <a:off x="6573960" y="5887440"/>
              <a:ext cx="5838480" cy="1261080"/>
            </a:xfrm>
            <a:prstGeom prst="rect">
              <a:avLst/>
            </a:prstGeom>
            <a:noFill/>
            <a:ln w="0">
              <a:noFill/>
            </a:ln>
          </p:spPr>
          <p:style>
            <a:lnRef idx="0">
              <a:scrgbClr r="0" g="0" b="0"/>
            </a:lnRef>
            <a:fillRef idx="0">
              <a:scrgbClr r="0" g="0" b="0"/>
            </a:fillRef>
            <a:effectRef idx="0">
              <a:scrgbClr r="0" g="0" b="0"/>
            </a:effectRef>
            <a:fontRef idx="minor"/>
          </p:style>
          <p:txBody>
            <a:bodyPr lIns="316800" tIns="316800" rIns="316800" bIns="316800" anchor="ctr">
              <a:noAutofit/>
            </a:bodyPr>
            <a:lstStyle/>
            <a:p>
              <a:pPr algn="ctr">
                <a:lnSpc>
                  <a:spcPts val="3498"/>
                </a:lnSpc>
              </a:pPr>
              <a:r>
                <a:rPr lang="en-US" sz="2500" b="0" strike="noStrike" spc="-1">
                  <a:solidFill>
                    <a:srgbClr val="000000"/>
                  </a:solidFill>
                  <a:latin typeface="Arial"/>
                  <a:ea typeface="DejaVu Sans"/>
                </a:rPr>
                <a:t>Decisão política e/ou técnica</a:t>
              </a:r>
              <a:endParaRPr lang="pt-PT" sz="2500" b="0" strike="noStrike" spc="-1">
                <a:latin typeface="Arial"/>
              </a:endParaRPr>
            </a:p>
          </p:txBody>
        </p:sp>
      </p:grpSp>
      <p:grpSp>
        <p:nvGrpSpPr>
          <p:cNvPr id="229" name="Group 11"/>
          <p:cNvGrpSpPr/>
          <p:nvPr/>
        </p:nvGrpSpPr>
        <p:grpSpPr>
          <a:xfrm>
            <a:off x="2129760" y="4055760"/>
            <a:ext cx="2620800" cy="2038680"/>
            <a:chOff x="2129760" y="4055760"/>
            <a:chExt cx="2620800" cy="2038680"/>
          </a:xfrm>
        </p:grpSpPr>
        <p:sp>
          <p:nvSpPr>
            <p:cNvPr id="230" name="Freeform 12"/>
            <p:cNvSpPr/>
            <p:nvPr/>
          </p:nvSpPr>
          <p:spPr>
            <a:xfrm>
              <a:off x="2129760" y="4201920"/>
              <a:ext cx="2620800" cy="1892520"/>
            </a:xfrm>
            <a:custGeom>
              <a:avLst/>
              <a:gdLst/>
              <a:ahLst/>
              <a:cxnLst/>
              <a:rect l="l" t="t" r="r" b="b"/>
              <a:pathLst>
                <a:path w="1026652" h="741572">
                  <a:moveTo>
                    <a:pt x="0" y="0"/>
                  </a:moveTo>
                  <a:lnTo>
                    <a:pt x="1026652" y="0"/>
                  </a:lnTo>
                  <a:lnTo>
                    <a:pt x="1026652" y="741572"/>
                  </a:lnTo>
                  <a:lnTo>
                    <a:pt x="0" y="741572"/>
                  </a:lnTo>
                  <a:close/>
                </a:path>
              </a:pathLst>
            </a:custGeom>
            <a:solidFill>
              <a:srgbClr val="FFFFFF"/>
            </a:solidFill>
            <a:ln w="19050" cap="sq">
              <a:solidFill>
                <a:srgbClr val="000000"/>
              </a:solidFill>
              <a:miter/>
            </a:ln>
          </p:spPr>
          <p:style>
            <a:lnRef idx="0">
              <a:scrgbClr r="0" g="0" b="0"/>
            </a:lnRef>
            <a:fillRef idx="0">
              <a:scrgbClr r="0" g="0" b="0"/>
            </a:fillRef>
            <a:effectRef idx="0">
              <a:scrgbClr r="0" g="0" b="0"/>
            </a:effectRef>
            <a:fontRef idx="minor"/>
          </p:style>
        </p:sp>
        <p:sp>
          <p:nvSpPr>
            <p:cNvPr id="231" name="TextBox 13"/>
            <p:cNvSpPr/>
            <p:nvPr/>
          </p:nvSpPr>
          <p:spPr>
            <a:xfrm>
              <a:off x="2129760" y="4055760"/>
              <a:ext cx="2620800" cy="2038320"/>
            </a:xfrm>
            <a:prstGeom prst="rect">
              <a:avLst/>
            </a:prstGeom>
            <a:noFill/>
            <a:ln w="0">
              <a:noFill/>
            </a:ln>
          </p:spPr>
          <p:style>
            <a:lnRef idx="0">
              <a:scrgbClr r="0" g="0" b="0"/>
            </a:lnRef>
            <a:fillRef idx="0">
              <a:scrgbClr r="0" g="0" b="0"/>
            </a:fillRef>
            <a:effectRef idx="0">
              <a:scrgbClr r="0" g="0" b="0"/>
            </a:effectRef>
            <a:fontRef idx="minor"/>
          </p:style>
          <p:txBody>
            <a:bodyPr lIns="316800" tIns="316800" rIns="316800" bIns="316800" anchor="ctr">
              <a:noAutofit/>
            </a:bodyPr>
            <a:lstStyle/>
            <a:p>
              <a:pPr algn="ctr">
                <a:lnSpc>
                  <a:spcPts val="3498"/>
                </a:lnSpc>
              </a:pPr>
              <a:r>
                <a:rPr lang="en-US" sz="2500" b="0" strike="noStrike" spc="-1">
                  <a:solidFill>
                    <a:srgbClr val="000000"/>
                  </a:solidFill>
                  <a:latin typeface="Arial"/>
                  <a:ea typeface="DejaVu Sans"/>
                </a:rPr>
                <a:t>Exemplo para outros municípios</a:t>
              </a:r>
              <a:endParaRPr lang="pt-PT" sz="2500" b="0" strike="noStrike" spc="-1">
                <a:latin typeface="Arial"/>
              </a:endParaRPr>
            </a:p>
          </p:txBody>
        </p:sp>
      </p:grpSp>
      <p:grpSp>
        <p:nvGrpSpPr>
          <p:cNvPr id="232" name="Group 14"/>
          <p:cNvGrpSpPr/>
          <p:nvPr/>
        </p:nvGrpSpPr>
        <p:grpSpPr>
          <a:xfrm>
            <a:off x="2129760" y="6222960"/>
            <a:ext cx="2620800" cy="2476800"/>
            <a:chOff x="2129760" y="6222960"/>
            <a:chExt cx="2620800" cy="2476800"/>
          </a:xfrm>
        </p:grpSpPr>
        <p:sp>
          <p:nvSpPr>
            <p:cNvPr id="233" name="Freeform 15"/>
            <p:cNvSpPr/>
            <p:nvPr/>
          </p:nvSpPr>
          <p:spPr>
            <a:xfrm>
              <a:off x="2129760" y="6369120"/>
              <a:ext cx="2620800" cy="2330640"/>
            </a:xfrm>
            <a:custGeom>
              <a:avLst/>
              <a:gdLst/>
              <a:ahLst/>
              <a:cxnLst/>
              <a:rect l="l" t="t" r="r" b="b"/>
              <a:pathLst>
                <a:path w="1026652" h="913078">
                  <a:moveTo>
                    <a:pt x="0" y="0"/>
                  </a:moveTo>
                  <a:lnTo>
                    <a:pt x="1026652" y="0"/>
                  </a:lnTo>
                  <a:lnTo>
                    <a:pt x="1026652" y="913078"/>
                  </a:lnTo>
                  <a:lnTo>
                    <a:pt x="0" y="913078"/>
                  </a:lnTo>
                  <a:close/>
                </a:path>
              </a:pathLst>
            </a:custGeom>
            <a:solidFill>
              <a:srgbClr val="FFFFFF"/>
            </a:solidFill>
            <a:ln w="19050" cap="sq">
              <a:solidFill>
                <a:srgbClr val="000000"/>
              </a:solidFill>
              <a:miter/>
            </a:ln>
          </p:spPr>
          <p:style>
            <a:lnRef idx="0">
              <a:scrgbClr r="0" g="0" b="0"/>
            </a:lnRef>
            <a:fillRef idx="0">
              <a:scrgbClr r="0" g="0" b="0"/>
            </a:fillRef>
            <a:effectRef idx="0">
              <a:scrgbClr r="0" g="0" b="0"/>
            </a:effectRef>
            <a:fontRef idx="minor"/>
          </p:style>
        </p:sp>
        <p:sp>
          <p:nvSpPr>
            <p:cNvPr id="234" name="TextBox 16"/>
            <p:cNvSpPr/>
            <p:nvPr/>
          </p:nvSpPr>
          <p:spPr>
            <a:xfrm>
              <a:off x="2129760" y="6222960"/>
              <a:ext cx="2620800" cy="2476440"/>
            </a:xfrm>
            <a:prstGeom prst="rect">
              <a:avLst/>
            </a:prstGeom>
            <a:noFill/>
            <a:ln w="0">
              <a:noFill/>
            </a:ln>
          </p:spPr>
          <p:style>
            <a:lnRef idx="0">
              <a:scrgbClr r="0" g="0" b="0"/>
            </a:lnRef>
            <a:fillRef idx="0">
              <a:scrgbClr r="0" g="0" b="0"/>
            </a:fillRef>
            <a:effectRef idx="0">
              <a:scrgbClr r="0" g="0" b="0"/>
            </a:effectRef>
            <a:fontRef idx="minor"/>
          </p:style>
          <p:txBody>
            <a:bodyPr lIns="316800" tIns="316800" rIns="316800" bIns="316800" anchor="ctr">
              <a:noAutofit/>
            </a:bodyPr>
            <a:lstStyle/>
            <a:p>
              <a:pPr algn="ctr">
                <a:lnSpc>
                  <a:spcPts val="3498"/>
                </a:lnSpc>
              </a:pPr>
              <a:r>
                <a:rPr lang="en-US" sz="2500" b="0" strike="noStrike" spc="-1">
                  <a:solidFill>
                    <a:srgbClr val="000000"/>
                  </a:solidFill>
                  <a:latin typeface="arialeticish"/>
                  <a:ea typeface="DejaVu Sans"/>
                </a:rPr>
                <a:t>Partilha de informação e materiais de divulgação</a:t>
              </a:r>
              <a:endParaRPr lang="pt-PT" sz="2500" b="0" strike="noStrike" spc="-1">
                <a:latin typeface="Arial"/>
              </a:endParaRPr>
            </a:p>
          </p:txBody>
        </p:sp>
      </p:grpSp>
      <p:grpSp>
        <p:nvGrpSpPr>
          <p:cNvPr id="235" name="Group 17"/>
          <p:cNvGrpSpPr/>
          <p:nvPr/>
        </p:nvGrpSpPr>
        <p:grpSpPr>
          <a:xfrm>
            <a:off x="14205960" y="4021200"/>
            <a:ext cx="2620800" cy="1600200"/>
            <a:chOff x="14205960" y="4021200"/>
            <a:chExt cx="2620800" cy="1600200"/>
          </a:xfrm>
        </p:grpSpPr>
        <p:sp>
          <p:nvSpPr>
            <p:cNvPr id="236" name="Freeform 18"/>
            <p:cNvSpPr/>
            <p:nvPr/>
          </p:nvSpPr>
          <p:spPr>
            <a:xfrm>
              <a:off x="14205960" y="4167360"/>
              <a:ext cx="2620800" cy="1454040"/>
            </a:xfrm>
            <a:custGeom>
              <a:avLst/>
              <a:gdLst/>
              <a:ahLst/>
              <a:cxnLst/>
              <a:rect l="l" t="t" r="r" b="b"/>
              <a:pathLst>
                <a:path w="1026652" h="570066">
                  <a:moveTo>
                    <a:pt x="0" y="0"/>
                  </a:moveTo>
                  <a:lnTo>
                    <a:pt x="1026652" y="0"/>
                  </a:lnTo>
                  <a:lnTo>
                    <a:pt x="1026652" y="570066"/>
                  </a:lnTo>
                  <a:lnTo>
                    <a:pt x="0" y="570066"/>
                  </a:lnTo>
                  <a:close/>
                </a:path>
              </a:pathLst>
            </a:custGeom>
            <a:solidFill>
              <a:srgbClr val="FFFFFF"/>
            </a:solidFill>
            <a:ln w="19050" cap="sq">
              <a:solidFill>
                <a:srgbClr val="000000"/>
              </a:solidFill>
              <a:miter/>
            </a:ln>
          </p:spPr>
          <p:style>
            <a:lnRef idx="0">
              <a:scrgbClr r="0" g="0" b="0"/>
            </a:lnRef>
            <a:fillRef idx="0">
              <a:scrgbClr r="0" g="0" b="0"/>
            </a:fillRef>
            <a:effectRef idx="0">
              <a:scrgbClr r="0" g="0" b="0"/>
            </a:effectRef>
            <a:fontRef idx="minor"/>
          </p:style>
        </p:sp>
        <p:sp>
          <p:nvSpPr>
            <p:cNvPr id="237" name="TextBox 19"/>
            <p:cNvSpPr/>
            <p:nvPr/>
          </p:nvSpPr>
          <p:spPr>
            <a:xfrm>
              <a:off x="14205960" y="4021200"/>
              <a:ext cx="2620800" cy="1600200"/>
            </a:xfrm>
            <a:prstGeom prst="rect">
              <a:avLst/>
            </a:prstGeom>
            <a:noFill/>
            <a:ln w="0">
              <a:noFill/>
            </a:ln>
          </p:spPr>
          <p:style>
            <a:lnRef idx="0">
              <a:scrgbClr r="0" g="0" b="0"/>
            </a:lnRef>
            <a:fillRef idx="0">
              <a:scrgbClr r="0" g="0" b="0"/>
            </a:fillRef>
            <a:effectRef idx="0">
              <a:scrgbClr r="0" g="0" b="0"/>
            </a:effectRef>
            <a:fontRef idx="minor"/>
          </p:style>
          <p:txBody>
            <a:bodyPr lIns="316800" tIns="316800" rIns="316800" bIns="316800" anchor="ctr">
              <a:noAutofit/>
            </a:bodyPr>
            <a:lstStyle/>
            <a:p>
              <a:pPr algn="ctr">
                <a:lnSpc>
                  <a:spcPts val="3498"/>
                </a:lnSpc>
              </a:pPr>
              <a:r>
                <a:rPr lang="en-US" sz="2500" b="0" strike="noStrike" spc="-1">
                  <a:solidFill>
                    <a:srgbClr val="000000"/>
                  </a:solidFill>
                  <a:latin typeface="Arial"/>
                  <a:ea typeface="DejaVu Sans"/>
                </a:rPr>
                <a:t>+ iniciativas já existentes</a:t>
              </a:r>
              <a:endParaRPr lang="pt-PT" sz="2500" b="0" strike="noStrike" spc="-1">
                <a:latin typeface="Arial"/>
              </a:endParaRPr>
            </a:p>
          </p:txBody>
        </p:sp>
      </p:grpSp>
      <p:grpSp>
        <p:nvGrpSpPr>
          <p:cNvPr id="238" name="Group 20"/>
          <p:cNvGrpSpPr/>
          <p:nvPr/>
        </p:nvGrpSpPr>
        <p:grpSpPr>
          <a:xfrm>
            <a:off x="14274360" y="5738400"/>
            <a:ext cx="2620800" cy="2038320"/>
            <a:chOff x="14274360" y="5738400"/>
            <a:chExt cx="2620800" cy="2038320"/>
          </a:xfrm>
        </p:grpSpPr>
        <p:sp>
          <p:nvSpPr>
            <p:cNvPr id="239" name="Freeform 21"/>
            <p:cNvSpPr/>
            <p:nvPr/>
          </p:nvSpPr>
          <p:spPr>
            <a:xfrm>
              <a:off x="14274360" y="5884200"/>
              <a:ext cx="2620800" cy="1892520"/>
            </a:xfrm>
            <a:custGeom>
              <a:avLst/>
              <a:gdLst/>
              <a:ahLst/>
              <a:cxnLst/>
              <a:rect l="l" t="t" r="r" b="b"/>
              <a:pathLst>
                <a:path w="1026652" h="741572">
                  <a:moveTo>
                    <a:pt x="0" y="0"/>
                  </a:moveTo>
                  <a:lnTo>
                    <a:pt x="1026652" y="0"/>
                  </a:lnTo>
                  <a:lnTo>
                    <a:pt x="1026652" y="741572"/>
                  </a:lnTo>
                  <a:lnTo>
                    <a:pt x="0" y="741572"/>
                  </a:lnTo>
                  <a:close/>
                </a:path>
              </a:pathLst>
            </a:custGeom>
            <a:solidFill>
              <a:srgbClr val="FFFFFF"/>
            </a:solidFill>
            <a:ln w="19050" cap="sq">
              <a:solidFill>
                <a:srgbClr val="000000"/>
              </a:solidFill>
              <a:miter/>
            </a:ln>
          </p:spPr>
          <p:style>
            <a:lnRef idx="0">
              <a:scrgbClr r="0" g="0" b="0"/>
            </a:lnRef>
            <a:fillRef idx="0">
              <a:scrgbClr r="0" g="0" b="0"/>
            </a:fillRef>
            <a:effectRef idx="0">
              <a:scrgbClr r="0" g="0" b="0"/>
            </a:effectRef>
            <a:fontRef idx="minor"/>
          </p:style>
        </p:sp>
        <p:sp>
          <p:nvSpPr>
            <p:cNvPr id="240" name="TextBox 22"/>
            <p:cNvSpPr/>
            <p:nvPr/>
          </p:nvSpPr>
          <p:spPr>
            <a:xfrm>
              <a:off x="14274360" y="5738400"/>
              <a:ext cx="2620800" cy="2038320"/>
            </a:xfrm>
            <a:prstGeom prst="rect">
              <a:avLst/>
            </a:prstGeom>
            <a:noFill/>
            <a:ln w="0">
              <a:noFill/>
            </a:ln>
          </p:spPr>
          <p:style>
            <a:lnRef idx="0">
              <a:scrgbClr r="0" g="0" b="0"/>
            </a:lnRef>
            <a:fillRef idx="0">
              <a:scrgbClr r="0" g="0" b="0"/>
            </a:fillRef>
            <a:effectRef idx="0">
              <a:scrgbClr r="0" g="0" b="0"/>
            </a:effectRef>
            <a:fontRef idx="minor"/>
          </p:style>
          <p:txBody>
            <a:bodyPr lIns="316800" tIns="316800" rIns="316800" bIns="316800" anchor="ctr">
              <a:noAutofit/>
            </a:bodyPr>
            <a:lstStyle/>
            <a:p>
              <a:pPr algn="ctr">
                <a:lnSpc>
                  <a:spcPts val="3498"/>
                </a:lnSpc>
              </a:pPr>
              <a:r>
                <a:rPr lang="en-US" sz="2500" b="0" strike="noStrike" spc="-1">
                  <a:solidFill>
                    <a:srgbClr val="000000"/>
                  </a:solidFill>
                  <a:latin typeface="Arial"/>
                  <a:ea typeface="DejaVu Sans"/>
                </a:rPr>
                <a:t>- criação de novas iniciativas</a:t>
              </a:r>
              <a:endParaRPr lang="pt-PT" sz="2500" b="0" strike="noStrike" spc="-1">
                <a:latin typeface="Arial"/>
              </a:endParaRPr>
            </a:p>
          </p:txBody>
        </p:sp>
      </p:grpSp>
      <p:grpSp>
        <p:nvGrpSpPr>
          <p:cNvPr id="241" name="Group 23"/>
          <p:cNvGrpSpPr/>
          <p:nvPr/>
        </p:nvGrpSpPr>
        <p:grpSpPr>
          <a:xfrm>
            <a:off x="0" y="-28080"/>
            <a:ext cx="18285840" cy="1018800"/>
            <a:chOff x="0" y="-28080"/>
            <a:chExt cx="18285840" cy="1018800"/>
          </a:xfrm>
        </p:grpSpPr>
        <p:sp>
          <p:nvSpPr>
            <p:cNvPr id="242" name="Freeform 24"/>
            <p:cNvSpPr/>
            <p:nvPr/>
          </p:nvSpPr>
          <p:spPr>
            <a:xfrm>
              <a:off x="0" y="-2808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243" name="Group 27"/>
          <p:cNvGrpSpPr/>
          <p:nvPr/>
        </p:nvGrpSpPr>
        <p:grpSpPr>
          <a:xfrm>
            <a:off x="6573960" y="1738800"/>
            <a:ext cx="5838480" cy="2183760"/>
            <a:chOff x="6573960" y="1738800"/>
            <a:chExt cx="5838480" cy="2183760"/>
          </a:xfrm>
        </p:grpSpPr>
        <p:sp>
          <p:nvSpPr>
            <p:cNvPr id="244" name="Freeform 28"/>
            <p:cNvSpPr/>
            <p:nvPr/>
          </p:nvSpPr>
          <p:spPr>
            <a:xfrm>
              <a:off x="6573960" y="2202480"/>
              <a:ext cx="5838480" cy="1720080"/>
            </a:xfrm>
            <a:custGeom>
              <a:avLst/>
              <a:gdLst/>
              <a:ahLst/>
              <a:cxnLst/>
              <a:rect l="l" t="t" r="r" b="b"/>
              <a:pathLst>
                <a:path w="1079883" h="318447">
                  <a:moveTo>
                    <a:pt x="0" y="0"/>
                  </a:moveTo>
                  <a:lnTo>
                    <a:pt x="1079883" y="0"/>
                  </a:lnTo>
                  <a:lnTo>
                    <a:pt x="1079883" y="318447"/>
                  </a:lnTo>
                  <a:lnTo>
                    <a:pt x="0" y="318447"/>
                  </a:lnTo>
                  <a:close/>
                </a:path>
              </a:pathLst>
            </a:custGeom>
            <a:solidFill>
              <a:srgbClr val="FFFFFF"/>
            </a:solidFill>
            <a:ln w="19050" cap="sq">
              <a:solidFill>
                <a:srgbClr val="000000"/>
              </a:solidFill>
              <a:miter/>
            </a:ln>
          </p:spPr>
          <p:style>
            <a:lnRef idx="0">
              <a:scrgbClr r="0" g="0" b="0"/>
            </a:lnRef>
            <a:fillRef idx="0">
              <a:scrgbClr r="0" g="0" b="0"/>
            </a:fillRef>
            <a:effectRef idx="0">
              <a:scrgbClr r="0" g="0" b="0"/>
            </a:effectRef>
            <a:fontRef idx="minor"/>
          </p:style>
        </p:sp>
        <p:sp>
          <p:nvSpPr>
            <p:cNvPr id="245" name="TextBox 29"/>
            <p:cNvSpPr/>
            <p:nvPr/>
          </p:nvSpPr>
          <p:spPr>
            <a:xfrm>
              <a:off x="6573960" y="1738800"/>
              <a:ext cx="5838480" cy="2183760"/>
            </a:xfrm>
            <a:prstGeom prst="rect">
              <a:avLst/>
            </a:prstGeom>
            <a:noFill/>
            <a:ln w="0">
              <a:noFill/>
            </a:ln>
          </p:spPr>
          <p:style>
            <a:lnRef idx="0">
              <a:scrgbClr r="0" g="0" b="0"/>
            </a:lnRef>
            <a:fillRef idx="0">
              <a:scrgbClr r="0" g="0" b="0"/>
            </a:fillRef>
            <a:effectRef idx="0">
              <a:scrgbClr r="0" g="0" b="0"/>
            </a:effectRef>
            <a:fontRef idx="minor"/>
          </p:style>
          <p:txBody>
            <a:bodyPr lIns="316800" tIns="316800" rIns="316800" bIns="316800" anchor="ctr">
              <a:noAutofit/>
            </a:bodyPr>
            <a:lstStyle/>
            <a:p>
              <a:pPr algn="ctr">
                <a:lnSpc>
                  <a:spcPts val="4479"/>
                </a:lnSpc>
              </a:pPr>
              <a:r>
                <a:rPr lang="en-US" sz="3200" b="1" strike="noStrike" spc="-1">
                  <a:solidFill>
                    <a:srgbClr val="000000"/>
                  </a:solidFill>
                  <a:latin typeface="Arial"/>
                  <a:ea typeface="DejaVu Sans"/>
                </a:rPr>
                <a:t>Diferenças </a:t>
              </a:r>
              <a:endParaRPr lang="pt-PT" sz="3200" b="0" strike="noStrike" spc="-1">
                <a:latin typeface="Arial"/>
              </a:endParaRPr>
            </a:p>
            <a:p>
              <a:pPr algn="ctr">
                <a:lnSpc>
                  <a:spcPts val="4479"/>
                </a:lnSpc>
              </a:pPr>
              <a:r>
                <a:rPr lang="en-US" sz="3200" b="1" strike="noStrike" spc="-1">
                  <a:solidFill>
                    <a:srgbClr val="000000"/>
                  </a:solidFill>
                  <a:latin typeface="Arial"/>
                  <a:ea typeface="DejaVu Sans"/>
                </a:rPr>
                <a:t>entre municípios</a:t>
              </a:r>
              <a:endParaRPr lang="pt-PT" sz="3200" b="0" strike="noStrike" spc="-1">
                <a:latin typeface="Arial"/>
              </a:endParaRPr>
            </a:p>
          </p:txBody>
        </p:sp>
      </p:grpSp>
      <p:sp>
        <p:nvSpPr>
          <p:cNvPr id="246" name="Freeform 30"/>
          <p:cNvSpPr/>
          <p:nvPr/>
        </p:nvSpPr>
        <p:spPr>
          <a:xfrm>
            <a:off x="5668200" y="1497960"/>
            <a:ext cx="1808640" cy="2424600"/>
          </a:xfrm>
          <a:custGeom>
            <a:avLst/>
            <a:gdLst/>
            <a:ahLst/>
            <a:cxnLst/>
            <a:rect l="l" t="t" r="r" b="b"/>
            <a:pathLst>
              <a:path w="1810915" h="2426687">
                <a:moveTo>
                  <a:pt x="0" y="0"/>
                </a:moveTo>
                <a:lnTo>
                  <a:pt x="1810915" y="0"/>
                </a:lnTo>
                <a:lnTo>
                  <a:pt x="1810915" y="2426687"/>
                </a:lnTo>
                <a:lnTo>
                  <a:pt x="0" y="242668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247" name="TextBox 32"/>
          <p:cNvSpPr/>
          <p:nvPr/>
        </p:nvSpPr>
        <p:spPr>
          <a:xfrm>
            <a:off x="750960" y="360000"/>
            <a:ext cx="17457480" cy="1015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pt-PT" sz="4000" b="1" strike="noStrike" spc="-1">
                <a:solidFill>
                  <a:srgbClr val="000000"/>
                </a:solidFill>
                <a:latin typeface="Arial"/>
                <a:ea typeface="DejaVu Sans"/>
              </a:rPr>
              <a:t>4. ESTADO DA ARTE - COMUNICAÇÃO EM ODS </a:t>
            </a:r>
            <a:endParaRPr lang="pt-PT" sz="4000" b="0" strike="noStrike" spc="-1">
              <a:latin typeface="Arial"/>
            </a:endParaRPr>
          </a:p>
          <a:p>
            <a:pPr>
              <a:lnSpc>
                <a:spcPts val="4000"/>
              </a:lnSpc>
            </a:pPr>
            <a:endParaRPr lang="pt-PT" sz="4000" b="0" strike="noStrike" spc="-1">
              <a:latin typeface="Arial"/>
            </a:endParaRPr>
          </a:p>
        </p:txBody>
      </p:sp>
      <p:pic>
        <p:nvPicPr>
          <p:cNvPr id="248" name="Picture 188"/>
          <p:cNvPicPr/>
          <p:nvPr/>
        </p:nvPicPr>
        <p:blipFill>
          <a:blip r:embed="rId5"/>
          <a:stretch/>
        </p:blipFill>
        <p:spPr>
          <a:xfrm>
            <a:off x="12344400" y="360"/>
            <a:ext cx="6259680" cy="1063800"/>
          </a:xfrm>
          <a:prstGeom prst="rect">
            <a:avLst/>
          </a:prstGeom>
          <a:ln w="0">
            <a:noFill/>
          </a:ln>
        </p:spPr>
      </p:pic>
      <p:sp>
        <p:nvSpPr>
          <p:cNvPr id="249"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sp>
      <p:sp>
        <p:nvSpPr>
          <p:cNvPr id="250"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10</a:t>
            </a:r>
            <a:endParaRPr lang="pt-PT"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Box 2"/>
          <p:cNvSpPr/>
          <p:nvPr/>
        </p:nvSpPr>
        <p:spPr>
          <a:xfrm>
            <a:off x="2971800" y="68400"/>
            <a:ext cx="8573040" cy="262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245"/>
              </a:lnSpc>
            </a:pPr>
            <a:endParaRPr lang="pt-PT" sz="1800" b="0" strike="noStrike" spc="-1">
              <a:latin typeface="Arial"/>
            </a:endParaRPr>
          </a:p>
          <a:p>
            <a:pPr>
              <a:lnSpc>
                <a:spcPts val="7084"/>
              </a:lnSpc>
            </a:pPr>
            <a:r>
              <a:rPr lang="pt-PT" sz="4400" b="1" strike="noStrike" spc="-1">
                <a:solidFill>
                  <a:srgbClr val="3F8DDC"/>
                </a:solidFill>
                <a:latin typeface="Arial"/>
                <a:ea typeface="DejaVu Sans"/>
              </a:rPr>
              <a:t>Oportunidades</a:t>
            </a:r>
            <a:endParaRPr lang="pt-PT" sz="4400" b="0" strike="noStrike" spc="-1">
              <a:latin typeface="Arial"/>
            </a:endParaRPr>
          </a:p>
          <a:p>
            <a:pPr>
              <a:lnSpc>
                <a:spcPts val="2035"/>
              </a:lnSpc>
            </a:pPr>
            <a:endParaRPr lang="pt-PT" sz="4400" b="0" strike="noStrike" spc="-1">
              <a:latin typeface="Arial"/>
            </a:endParaRPr>
          </a:p>
          <a:p>
            <a:pPr>
              <a:lnSpc>
                <a:spcPts val="1437"/>
              </a:lnSpc>
            </a:pPr>
            <a:endParaRPr lang="pt-PT" sz="4400" b="0" strike="noStrike" spc="-1">
              <a:latin typeface="Arial"/>
            </a:endParaRPr>
          </a:p>
          <a:p>
            <a:pPr>
              <a:lnSpc>
                <a:spcPts val="1437"/>
              </a:lnSpc>
            </a:pPr>
            <a:endParaRPr lang="pt-PT" sz="4400" b="0" strike="noStrike" spc="-1">
              <a:latin typeface="Arial"/>
            </a:endParaRPr>
          </a:p>
          <a:p>
            <a:pPr>
              <a:lnSpc>
                <a:spcPts val="1437"/>
              </a:lnSpc>
            </a:pPr>
            <a:endParaRPr lang="pt-PT" sz="4400" b="0" strike="noStrike" spc="-1">
              <a:latin typeface="Arial"/>
            </a:endParaRPr>
          </a:p>
        </p:txBody>
      </p:sp>
      <p:grpSp>
        <p:nvGrpSpPr>
          <p:cNvPr id="252" name="Group 4"/>
          <p:cNvGrpSpPr/>
          <p:nvPr/>
        </p:nvGrpSpPr>
        <p:grpSpPr>
          <a:xfrm>
            <a:off x="3200400" y="2083320"/>
            <a:ext cx="1118160" cy="1118160"/>
            <a:chOff x="3200400" y="2083320"/>
            <a:chExt cx="1118160" cy="1118160"/>
          </a:xfrm>
        </p:grpSpPr>
        <p:sp>
          <p:nvSpPr>
            <p:cNvPr id="253" name="Freeform 5"/>
            <p:cNvSpPr/>
            <p:nvPr/>
          </p:nvSpPr>
          <p:spPr>
            <a:xfrm>
              <a:off x="3200400" y="2083320"/>
              <a:ext cx="1118160" cy="111816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a:ln w="0">
              <a:noFill/>
            </a:ln>
          </p:spPr>
          <p:style>
            <a:lnRef idx="0">
              <a:scrgbClr r="0" g="0" b="0"/>
            </a:lnRef>
            <a:fillRef idx="0">
              <a:scrgbClr r="0" g="0" b="0"/>
            </a:fillRef>
            <a:effectRef idx="0">
              <a:scrgbClr r="0" g="0" b="0"/>
            </a:effectRef>
            <a:fontRef idx="minor"/>
          </p:style>
        </p:sp>
      </p:grpSp>
      <p:grpSp>
        <p:nvGrpSpPr>
          <p:cNvPr id="254" name="Group 6"/>
          <p:cNvGrpSpPr/>
          <p:nvPr/>
        </p:nvGrpSpPr>
        <p:grpSpPr>
          <a:xfrm>
            <a:off x="10789560" y="3068640"/>
            <a:ext cx="1118160" cy="1118160"/>
            <a:chOff x="10789560" y="3068640"/>
            <a:chExt cx="1118160" cy="1118160"/>
          </a:xfrm>
        </p:grpSpPr>
        <p:sp>
          <p:nvSpPr>
            <p:cNvPr id="255" name="Freeform 7"/>
            <p:cNvSpPr/>
            <p:nvPr/>
          </p:nvSpPr>
          <p:spPr>
            <a:xfrm>
              <a:off x="10789560" y="3068640"/>
              <a:ext cx="1118160" cy="111816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a:ln w="0">
              <a:noFill/>
            </a:ln>
          </p:spPr>
          <p:style>
            <a:lnRef idx="0">
              <a:scrgbClr r="0" g="0" b="0"/>
            </a:lnRef>
            <a:fillRef idx="0">
              <a:scrgbClr r="0" g="0" b="0"/>
            </a:fillRef>
            <a:effectRef idx="0">
              <a:scrgbClr r="0" g="0" b="0"/>
            </a:effectRef>
            <a:fontRef idx="minor"/>
          </p:style>
        </p:sp>
      </p:grpSp>
      <p:grpSp>
        <p:nvGrpSpPr>
          <p:cNvPr id="256" name="Group 8"/>
          <p:cNvGrpSpPr/>
          <p:nvPr/>
        </p:nvGrpSpPr>
        <p:grpSpPr>
          <a:xfrm>
            <a:off x="10789560" y="5812920"/>
            <a:ext cx="1118160" cy="1118160"/>
            <a:chOff x="10789560" y="5812920"/>
            <a:chExt cx="1118160" cy="1118160"/>
          </a:xfrm>
        </p:grpSpPr>
        <p:sp>
          <p:nvSpPr>
            <p:cNvPr id="257" name="Freeform 9"/>
            <p:cNvSpPr/>
            <p:nvPr/>
          </p:nvSpPr>
          <p:spPr>
            <a:xfrm>
              <a:off x="10789560" y="5812920"/>
              <a:ext cx="1118160" cy="111816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a:ln w="0">
              <a:noFill/>
            </a:ln>
          </p:spPr>
          <p:style>
            <a:lnRef idx="0">
              <a:scrgbClr r="0" g="0" b="0"/>
            </a:lnRef>
            <a:fillRef idx="0">
              <a:scrgbClr r="0" g="0" b="0"/>
            </a:fillRef>
            <a:effectRef idx="0">
              <a:scrgbClr r="0" g="0" b="0"/>
            </a:effectRef>
            <a:fontRef idx="minor"/>
          </p:style>
        </p:sp>
      </p:grpSp>
      <p:grpSp>
        <p:nvGrpSpPr>
          <p:cNvPr id="258" name="Group 10"/>
          <p:cNvGrpSpPr/>
          <p:nvPr/>
        </p:nvGrpSpPr>
        <p:grpSpPr>
          <a:xfrm>
            <a:off x="7286040" y="8427960"/>
            <a:ext cx="1118160" cy="1118160"/>
            <a:chOff x="7286040" y="8427960"/>
            <a:chExt cx="1118160" cy="1118160"/>
          </a:xfrm>
        </p:grpSpPr>
        <p:sp>
          <p:nvSpPr>
            <p:cNvPr id="259" name="Freeform 11"/>
            <p:cNvSpPr/>
            <p:nvPr/>
          </p:nvSpPr>
          <p:spPr>
            <a:xfrm>
              <a:off x="7286040" y="8427960"/>
              <a:ext cx="1118160" cy="111816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a:ln w="0">
              <a:noFill/>
            </a:ln>
          </p:spPr>
          <p:style>
            <a:lnRef idx="0">
              <a:scrgbClr r="0" g="0" b="0"/>
            </a:lnRef>
            <a:fillRef idx="0">
              <a:scrgbClr r="0" g="0" b="0"/>
            </a:fillRef>
            <a:effectRef idx="0">
              <a:scrgbClr r="0" g="0" b="0"/>
            </a:effectRef>
            <a:fontRef idx="minor"/>
          </p:style>
        </p:sp>
      </p:grpSp>
      <p:sp>
        <p:nvSpPr>
          <p:cNvPr id="260" name="Freeform 12"/>
          <p:cNvSpPr/>
          <p:nvPr/>
        </p:nvSpPr>
        <p:spPr>
          <a:xfrm>
            <a:off x="10357200" y="2343240"/>
            <a:ext cx="947520" cy="723240"/>
          </a:xfrm>
          <a:custGeom>
            <a:avLst/>
            <a:gdLst/>
            <a:ahLst/>
            <a:cxnLst/>
            <a:rect l="l" t="t" r="r" b="b"/>
            <a:pathLst>
              <a:path w="1266297" h="966991">
                <a:moveTo>
                  <a:pt x="0" y="0"/>
                </a:moveTo>
                <a:lnTo>
                  <a:pt x="1266297" y="0"/>
                </a:lnTo>
                <a:lnTo>
                  <a:pt x="1266297" y="966990"/>
                </a:lnTo>
                <a:lnTo>
                  <a:pt x="0" y="96699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261" name="Freeform 13"/>
          <p:cNvSpPr/>
          <p:nvPr/>
        </p:nvSpPr>
        <p:spPr>
          <a:xfrm>
            <a:off x="3200400" y="2355840"/>
            <a:ext cx="713520" cy="722520"/>
          </a:xfrm>
          <a:custGeom>
            <a:avLst/>
            <a:gdLst/>
            <a:ahLst/>
            <a:cxnLst/>
            <a:rect l="l" t="t" r="r" b="b"/>
            <a:pathLst>
              <a:path w="954051" h="966350">
                <a:moveTo>
                  <a:pt x="0" y="0"/>
                </a:moveTo>
                <a:lnTo>
                  <a:pt x="954051" y="0"/>
                </a:lnTo>
                <a:lnTo>
                  <a:pt x="954051" y="966349"/>
                </a:lnTo>
                <a:lnTo>
                  <a:pt x="0" y="966349"/>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262" name="Freeform 14"/>
          <p:cNvSpPr/>
          <p:nvPr/>
        </p:nvSpPr>
        <p:spPr>
          <a:xfrm>
            <a:off x="10487520" y="5807520"/>
            <a:ext cx="912960" cy="685080"/>
          </a:xfrm>
          <a:custGeom>
            <a:avLst/>
            <a:gdLst/>
            <a:ahLst/>
            <a:cxnLst/>
            <a:rect l="l" t="t" r="r" b="b"/>
            <a:pathLst>
              <a:path w="1220308" h="916340">
                <a:moveTo>
                  <a:pt x="0" y="0"/>
                </a:moveTo>
                <a:lnTo>
                  <a:pt x="1220308" y="0"/>
                </a:lnTo>
                <a:lnTo>
                  <a:pt x="1220308" y="916341"/>
                </a:lnTo>
                <a:lnTo>
                  <a:pt x="0" y="916341"/>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263" name="Freeform 15"/>
          <p:cNvSpPr/>
          <p:nvPr/>
        </p:nvSpPr>
        <p:spPr>
          <a:xfrm>
            <a:off x="7473240" y="8232480"/>
            <a:ext cx="765720" cy="702720"/>
          </a:xfrm>
          <a:custGeom>
            <a:avLst/>
            <a:gdLst/>
            <a:ahLst/>
            <a:cxnLst/>
            <a:rect l="l" t="t" r="r" b="b"/>
            <a:pathLst>
              <a:path w="1023791" h="940026">
                <a:moveTo>
                  <a:pt x="0" y="0"/>
                </a:moveTo>
                <a:lnTo>
                  <a:pt x="1023791" y="0"/>
                </a:lnTo>
                <a:lnTo>
                  <a:pt x="1023791" y="940026"/>
                </a:lnTo>
                <a:lnTo>
                  <a:pt x="0" y="940026"/>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264" name="Freeform 16"/>
          <p:cNvSpPr/>
          <p:nvPr/>
        </p:nvSpPr>
        <p:spPr>
          <a:xfrm>
            <a:off x="3272400" y="5951520"/>
            <a:ext cx="600840" cy="600840"/>
          </a:xfrm>
          <a:custGeom>
            <a:avLst/>
            <a:gdLst/>
            <a:ahLst/>
            <a:cxnLst/>
            <a:rect l="l" t="t" r="r" b="b"/>
            <a:pathLst>
              <a:path w="803843" h="803843">
                <a:moveTo>
                  <a:pt x="0" y="0"/>
                </a:moveTo>
                <a:lnTo>
                  <a:pt x="803843" y="0"/>
                </a:lnTo>
                <a:lnTo>
                  <a:pt x="803843" y="803844"/>
                </a:lnTo>
                <a:lnTo>
                  <a:pt x="0" y="803844"/>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sp>
      <p:sp>
        <p:nvSpPr>
          <p:cNvPr id="265" name="TextBox 17"/>
          <p:cNvSpPr/>
          <p:nvPr/>
        </p:nvSpPr>
        <p:spPr>
          <a:xfrm>
            <a:off x="4239000" y="2296440"/>
            <a:ext cx="4238280" cy="68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5372"/>
              </a:lnSpc>
            </a:pPr>
            <a:r>
              <a:rPr lang="pt-PT" sz="3240" b="1" strike="noStrike" spc="-1">
                <a:solidFill>
                  <a:srgbClr val="000000"/>
                </a:solidFill>
                <a:latin typeface="Arial"/>
                <a:ea typeface="DejaVu Sans"/>
              </a:rPr>
              <a:t>1</a:t>
            </a:r>
            <a:r>
              <a:rPr lang="pt-PT" sz="3240" b="0" strike="noStrike" spc="-1">
                <a:solidFill>
                  <a:srgbClr val="000000"/>
                </a:solidFill>
                <a:latin typeface="Public Sans Heavy"/>
                <a:ea typeface="DejaVu Sans"/>
              </a:rPr>
              <a:t>. </a:t>
            </a:r>
            <a:r>
              <a:rPr lang="pt-PT" sz="3240" b="1" strike="noStrike" spc="-1">
                <a:solidFill>
                  <a:srgbClr val="000000"/>
                </a:solidFill>
                <a:latin typeface="Arial"/>
                <a:ea typeface="DejaVu Sans"/>
              </a:rPr>
              <a:t>Eficácia</a:t>
            </a:r>
            <a:endParaRPr lang="pt-PT" sz="3240" b="0" strike="noStrike" spc="-1">
              <a:latin typeface="Arial"/>
            </a:endParaRPr>
          </a:p>
        </p:txBody>
      </p:sp>
      <p:sp>
        <p:nvSpPr>
          <p:cNvPr id="266" name="TextBox 18"/>
          <p:cNvSpPr/>
          <p:nvPr/>
        </p:nvSpPr>
        <p:spPr>
          <a:xfrm>
            <a:off x="3240000" y="3191400"/>
            <a:ext cx="5841720" cy="238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3135"/>
              </a:lnSpc>
            </a:pPr>
            <a:r>
              <a:rPr lang="pt-PT" sz="2050" b="0" strike="noStrike" spc="-1">
                <a:solidFill>
                  <a:srgbClr val="000000"/>
                </a:solidFill>
                <a:latin typeface="Arial"/>
                <a:ea typeface="DejaVu Sans"/>
              </a:rPr>
              <a:t>O facto de a comunicação para o desen-volvimento sustentável ser particularmente eficaz na construção de pontes entre as pessoas, tendo em conta que a preocupação em deixar um mundo melhor para as próximas gerações é global.</a:t>
            </a:r>
            <a:endParaRPr lang="pt-PT" sz="2050" b="0" strike="noStrike" spc="-1">
              <a:latin typeface="Arial"/>
            </a:endParaRPr>
          </a:p>
        </p:txBody>
      </p:sp>
      <p:sp>
        <p:nvSpPr>
          <p:cNvPr id="267" name="TextBox 19"/>
          <p:cNvSpPr/>
          <p:nvPr/>
        </p:nvSpPr>
        <p:spPr>
          <a:xfrm>
            <a:off x="8675280" y="8273520"/>
            <a:ext cx="4238280" cy="68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5372"/>
              </a:lnSpc>
            </a:pPr>
            <a:r>
              <a:rPr lang="pt-PT" sz="3240" b="1" strike="noStrike" spc="-1">
                <a:solidFill>
                  <a:srgbClr val="000000"/>
                </a:solidFill>
                <a:latin typeface="Arial"/>
                <a:ea typeface="DejaVu Sans"/>
              </a:rPr>
              <a:t>5. Partilha</a:t>
            </a:r>
            <a:endParaRPr lang="pt-PT" sz="3240" b="0" strike="noStrike" spc="-1">
              <a:latin typeface="Arial"/>
            </a:endParaRPr>
          </a:p>
        </p:txBody>
      </p:sp>
      <p:sp>
        <p:nvSpPr>
          <p:cNvPr id="268" name="TextBox 20"/>
          <p:cNvSpPr/>
          <p:nvPr/>
        </p:nvSpPr>
        <p:spPr>
          <a:xfrm>
            <a:off x="11601000" y="2268000"/>
            <a:ext cx="4238280" cy="68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5372"/>
              </a:lnSpc>
            </a:pPr>
            <a:r>
              <a:rPr lang="pt-PT" sz="3240" b="1" strike="noStrike" spc="-1">
                <a:solidFill>
                  <a:srgbClr val="000000"/>
                </a:solidFill>
                <a:latin typeface="Arial"/>
                <a:ea typeface="DejaVu Sans"/>
              </a:rPr>
              <a:t>2. Linguagem clara</a:t>
            </a:r>
            <a:endParaRPr lang="pt-PT" sz="3240" b="0" strike="noStrike" spc="-1">
              <a:latin typeface="Arial"/>
            </a:endParaRPr>
          </a:p>
        </p:txBody>
      </p:sp>
      <p:sp>
        <p:nvSpPr>
          <p:cNvPr id="269" name="TextBox 21"/>
          <p:cNvSpPr/>
          <p:nvPr/>
        </p:nvSpPr>
        <p:spPr>
          <a:xfrm>
            <a:off x="10487520" y="3159720"/>
            <a:ext cx="5841720" cy="1592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3135"/>
              </a:lnSpc>
            </a:pPr>
            <a:r>
              <a:rPr lang="pt-PT" sz="2050" b="0" strike="noStrike" spc="-1">
                <a:solidFill>
                  <a:srgbClr val="000000"/>
                </a:solidFill>
                <a:latin typeface="Arial"/>
                <a:ea typeface="DejaVu Sans"/>
              </a:rPr>
              <a:t>A possibilidade de utilizar uma linguagem incisiva e clara, com verbos de ação como «eliminar» e «erradicar» com vista à redução de problemas globais que a todos afetam.</a:t>
            </a:r>
            <a:endParaRPr lang="pt-PT" sz="2050" b="0" strike="noStrike" spc="-1">
              <a:latin typeface="Arial"/>
            </a:endParaRPr>
          </a:p>
        </p:txBody>
      </p:sp>
      <p:sp>
        <p:nvSpPr>
          <p:cNvPr id="270" name="TextBox 22"/>
          <p:cNvSpPr/>
          <p:nvPr/>
        </p:nvSpPr>
        <p:spPr>
          <a:xfrm>
            <a:off x="4220280" y="5848200"/>
            <a:ext cx="4939560" cy="68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5372"/>
              </a:lnSpc>
            </a:pPr>
            <a:r>
              <a:rPr lang="pt-PT" sz="3240" b="1" strike="noStrike" spc="-1">
                <a:solidFill>
                  <a:srgbClr val="000000"/>
                </a:solidFill>
                <a:latin typeface="Arial"/>
                <a:ea typeface="DejaVu Sans"/>
              </a:rPr>
              <a:t>3. Mensagens poderosas</a:t>
            </a:r>
            <a:endParaRPr lang="pt-PT" sz="3240" b="0" strike="noStrike" spc="-1">
              <a:latin typeface="Arial"/>
            </a:endParaRPr>
          </a:p>
        </p:txBody>
      </p:sp>
      <p:sp>
        <p:nvSpPr>
          <p:cNvPr id="271" name="TextBox 23"/>
          <p:cNvSpPr/>
          <p:nvPr/>
        </p:nvSpPr>
        <p:spPr>
          <a:xfrm>
            <a:off x="3200400" y="6901560"/>
            <a:ext cx="5841720" cy="1194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3135"/>
              </a:lnSpc>
            </a:pPr>
            <a:r>
              <a:rPr lang="pt-PT" sz="2050" b="0" strike="noStrike" spc="-1">
                <a:solidFill>
                  <a:srgbClr val="000000"/>
                </a:solidFill>
                <a:latin typeface="Arial"/>
                <a:ea typeface="DejaVu Sans"/>
              </a:rPr>
              <a:t>O facto de as mensagens «não deixar ninguém para trás» e «todos contam» serem poderosas ao nível da comunicação.</a:t>
            </a:r>
            <a:endParaRPr lang="pt-PT" sz="2050" b="0" strike="noStrike" spc="-1">
              <a:latin typeface="Arial"/>
            </a:endParaRPr>
          </a:p>
        </p:txBody>
      </p:sp>
      <p:sp>
        <p:nvSpPr>
          <p:cNvPr id="272" name="TextBox 24"/>
          <p:cNvSpPr/>
          <p:nvPr/>
        </p:nvSpPr>
        <p:spPr>
          <a:xfrm>
            <a:off x="11520000" y="5797440"/>
            <a:ext cx="6851880" cy="68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5372"/>
              </a:lnSpc>
            </a:pPr>
            <a:r>
              <a:rPr lang="pt-PT" sz="3240" b="1" strike="noStrike" spc="-1">
                <a:solidFill>
                  <a:srgbClr val="000000"/>
                </a:solidFill>
                <a:latin typeface="Arial"/>
                <a:ea typeface="DejaVu Sans"/>
              </a:rPr>
              <a:t>4. Diversidade de suportes</a:t>
            </a:r>
            <a:endParaRPr lang="pt-PT" sz="3240" b="0" strike="noStrike" spc="-1">
              <a:latin typeface="Arial"/>
            </a:endParaRPr>
          </a:p>
        </p:txBody>
      </p:sp>
      <p:sp>
        <p:nvSpPr>
          <p:cNvPr id="273" name="TextBox 25"/>
          <p:cNvSpPr/>
          <p:nvPr/>
        </p:nvSpPr>
        <p:spPr>
          <a:xfrm>
            <a:off x="10487520" y="6865560"/>
            <a:ext cx="5841720" cy="795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3135"/>
              </a:lnSpc>
            </a:pPr>
            <a:r>
              <a:rPr lang="pt-PT" sz="2050" b="0" strike="noStrike" spc="-1">
                <a:solidFill>
                  <a:srgbClr val="000000"/>
                </a:solidFill>
                <a:latin typeface="Helveticish"/>
                <a:ea typeface="DejaVu Sans"/>
              </a:rPr>
              <a:t>A diversidade de suportes de comunicação que podem ser utilizados.</a:t>
            </a:r>
            <a:endParaRPr lang="pt-PT" sz="2050" b="0" strike="noStrike" spc="-1">
              <a:latin typeface="Arial"/>
            </a:endParaRPr>
          </a:p>
        </p:txBody>
      </p:sp>
      <p:sp>
        <p:nvSpPr>
          <p:cNvPr id="274" name="TextBox 26"/>
          <p:cNvSpPr/>
          <p:nvPr/>
        </p:nvSpPr>
        <p:spPr>
          <a:xfrm>
            <a:off x="7435440" y="9131040"/>
            <a:ext cx="5841720" cy="795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3135"/>
              </a:lnSpc>
            </a:pPr>
            <a:r>
              <a:rPr lang="pt-PT" sz="2050" b="0" strike="noStrike" spc="-1">
                <a:solidFill>
                  <a:srgbClr val="000000"/>
                </a:solidFill>
                <a:latin typeface="Arial"/>
                <a:ea typeface="DejaVu Sans"/>
              </a:rPr>
              <a:t>A possibilidade de partilha de informação entre municípios.</a:t>
            </a:r>
            <a:endParaRPr lang="pt-PT" sz="2050" b="0" strike="noStrike" spc="-1">
              <a:latin typeface="Arial"/>
            </a:endParaRPr>
          </a:p>
        </p:txBody>
      </p:sp>
      <p:grpSp>
        <p:nvGrpSpPr>
          <p:cNvPr id="275" name="Group 28"/>
          <p:cNvGrpSpPr/>
          <p:nvPr/>
        </p:nvGrpSpPr>
        <p:grpSpPr>
          <a:xfrm>
            <a:off x="0" y="0"/>
            <a:ext cx="18285840" cy="1018800"/>
            <a:chOff x="0" y="0"/>
            <a:chExt cx="18285840" cy="1018800"/>
          </a:xfrm>
        </p:grpSpPr>
        <p:sp>
          <p:nvSpPr>
            <p:cNvPr id="276" name="Freeform 29"/>
            <p:cNvSpPr/>
            <p:nvPr/>
          </p:nvSpPr>
          <p:spPr>
            <a:xfrm>
              <a:off x="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277" name="TextBox 30"/>
          <p:cNvSpPr/>
          <p:nvPr/>
        </p:nvSpPr>
        <p:spPr>
          <a:xfrm>
            <a:off x="758880" y="361080"/>
            <a:ext cx="17130600" cy="1015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4. ESTADO DA ARTE - COMUNICAÇÃO EM ODS </a:t>
            </a:r>
            <a:endParaRPr lang="pt-PT" sz="4000" b="0" strike="noStrike" spc="-1">
              <a:latin typeface="Arial"/>
            </a:endParaRPr>
          </a:p>
          <a:p>
            <a:pPr>
              <a:lnSpc>
                <a:spcPts val="4000"/>
              </a:lnSpc>
            </a:pPr>
            <a:endParaRPr lang="pt-PT" sz="4000" b="0" strike="noStrike" spc="-1">
              <a:latin typeface="Arial"/>
            </a:endParaRPr>
          </a:p>
        </p:txBody>
      </p:sp>
      <p:pic>
        <p:nvPicPr>
          <p:cNvPr id="278" name="Picture 217"/>
          <p:cNvPicPr/>
          <p:nvPr/>
        </p:nvPicPr>
        <p:blipFill>
          <a:blip r:embed="rId7"/>
          <a:stretch/>
        </p:blipFill>
        <p:spPr>
          <a:xfrm>
            <a:off x="12344400" y="360"/>
            <a:ext cx="6259680" cy="1063800"/>
          </a:xfrm>
          <a:prstGeom prst="rect">
            <a:avLst/>
          </a:prstGeom>
          <a:ln w="0">
            <a:noFill/>
          </a:ln>
        </p:spPr>
      </p:pic>
      <p:sp>
        <p:nvSpPr>
          <p:cNvPr id="279" name="Rectangle 218"/>
          <p:cNvSpPr/>
          <p:nvPr/>
        </p:nvSpPr>
        <p:spPr>
          <a:xfrm>
            <a:off x="13680000" y="8280000"/>
            <a:ext cx="180000" cy="345600"/>
          </a:xfrm>
          <a:prstGeom prst="rect">
            <a:avLst/>
          </a:prstGeom>
          <a:noFill/>
          <a:ln w="0">
            <a:noFill/>
          </a:ln>
        </p:spPr>
        <p:style>
          <a:lnRef idx="0">
            <a:scrgbClr r="0" g="0" b="0"/>
          </a:lnRef>
          <a:fillRef idx="0">
            <a:scrgbClr r="0" g="0" b="0"/>
          </a:fillRef>
          <a:effectRef idx="0">
            <a:scrgbClr r="0" g="0" b="0"/>
          </a:effectRef>
          <a:fontRef idx="minor"/>
        </p:style>
      </p:sp>
      <p:sp>
        <p:nvSpPr>
          <p:cNvPr id="280" name="Rectangle 219"/>
          <p:cNvSpPr/>
          <p:nvPr/>
        </p:nvSpPr>
        <p:spPr>
          <a:xfrm>
            <a:off x="9360000" y="4860000"/>
            <a:ext cx="180000" cy="345600"/>
          </a:xfrm>
          <a:prstGeom prst="rect">
            <a:avLst/>
          </a:prstGeom>
          <a:noFill/>
          <a:ln w="0">
            <a:noFill/>
          </a:ln>
        </p:spPr>
        <p:style>
          <a:lnRef idx="0">
            <a:scrgbClr r="0" g="0" b="0"/>
          </a:lnRef>
          <a:fillRef idx="0">
            <a:scrgbClr r="0" g="0" b="0"/>
          </a:fillRef>
          <a:effectRef idx="0">
            <a:scrgbClr r="0" g="0" b="0"/>
          </a:effectRef>
          <a:fontRef idx="minor"/>
        </p:style>
      </p:sp>
      <p:sp>
        <p:nvSpPr>
          <p:cNvPr id="281"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8"/>
            <a:srcRect/>
            <a:stretch/>
          </a:blipFill>
          <a:ln w="0">
            <a:noFill/>
          </a:ln>
        </p:spPr>
        <p:style>
          <a:lnRef idx="0">
            <a:scrgbClr r="0" g="0" b="0"/>
          </a:lnRef>
          <a:fillRef idx="0">
            <a:scrgbClr r="0" g="0" b="0"/>
          </a:fillRef>
          <a:effectRef idx="0">
            <a:scrgbClr r="0" g="0" b="0"/>
          </a:effectRef>
          <a:fontRef idx="minor"/>
        </p:style>
      </p:sp>
      <p:sp>
        <p:nvSpPr>
          <p:cNvPr id="282"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11</a:t>
            </a:r>
            <a:endParaRPr lang="pt-PT"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p15="http://schemas.microsoft.com/office/powerpoint/2012/main" xmlns="">
      <p:transition spd="med">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extBox 2"/>
          <p:cNvSpPr/>
          <p:nvPr/>
        </p:nvSpPr>
        <p:spPr>
          <a:xfrm>
            <a:off x="2523600" y="981720"/>
            <a:ext cx="6129720" cy="1676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084"/>
              </a:lnSpc>
            </a:pPr>
            <a:r>
              <a:rPr lang="pt-PT" sz="4000" b="1" strike="noStrike" spc="-1">
                <a:solidFill>
                  <a:srgbClr val="3F8DDC"/>
                </a:solidFill>
                <a:latin typeface="Arial"/>
                <a:ea typeface="DejaVu Sans"/>
              </a:rPr>
              <a:t>Constrangimentos</a:t>
            </a:r>
            <a:endParaRPr lang="pt-PT" sz="4000" b="0" strike="noStrike" spc="-1">
              <a:latin typeface="Arial"/>
            </a:endParaRPr>
          </a:p>
          <a:p>
            <a:pPr>
              <a:lnSpc>
                <a:spcPts val="1964"/>
              </a:lnSpc>
            </a:pPr>
            <a:endParaRPr lang="pt-PT" sz="4000" b="0" strike="noStrike" spc="-1">
              <a:latin typeface="Arial"/>
            </a:endParaRPr>
          </a:p>
          <a:p>
            <a:pPr>
              <a:lnSpc>
                <a:spcPts val="1386"/>
              </a:lnSpc>
            </a:pPr>
            <a:endParaRPr lang="pt-PT" sz="4000" b="0" strike="noStrike" spc="-1">
              <a:latin typeface="Arial"/>
            </a:endParaRPr>
          </a:p>
          <a:p>
            <a:pPr>
              <a:lnSpc>
                <a:spcPts val="1386"/>
              </a:lnSpc>
            </a:pPr>
            <a:endParaRPr lang="pt-PT" sz="4000" b="0" strike="noStrike" spc="-1">
              <a:latin typeface="Arial"/>
            </a:endParaRPr>
          </a:p>
          <a:p>
            <a:pPr>
              <a:lnSpc>
                <a:spcPts val="1386"/>
              </a:lnSpc>
            </a:pPr>
            <a:endParaRPr lang="pt-PT" sz="4000" b="0" strike="noStrike" spc="-1">
              <a:latin typeface="Arial"/>
            </a:endParaRPr>
          </a:p>
        </p:txBody>
      </p:sp>
      <p:sp>
        <p:nvSpPr>
          <p:cNvPr id="284" name="TextBox 3"/>
          <p:cNvSpPr/>
          <p:nvPr/>
        </p:nvSpPr>
        <p:spPr>
          <a:xfrm>
            <a:off x="2525400" y="2057400"/>
            <a:ext cx="7085160" cy="502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960"/>
              </a:lnSpc>
              <a:tabLst>
                <a:tab pos="0" algn="l"/>
              </a:tabLst>
            </a:pPr>
            <a:r>
              <a:rPr lang="pt-PT" sz="3000" b="1" strike="noStrike" spc="-1">
                <a:solidFill>
                  <a:srgbClr val="191919"/>
                </a:solidFill>
                <a:latin typeface="Arial"/>
                <a:ea typeface="DejaVu Sans"/>
              </a:rPr>
              <a:t>Ao nível nacional</a:t>
            </a:r>
            <a:endParaRPr lang="pt-PT" sz="3000" b="0" strike="noStrike" spc="-1">
              <a:latin typeface="Arial"/>
            </a:endParaRPr>
          </a:p>
        </p:txBody>
      </p:sp>
      <p:grpSp>
        <p:nvGrpSpPr>
          <p:cNvPr id="285" name="Group 4"/>
          <p:cNvGrpSpPr/>
          <p:nvPr/>
        </p:nvGrpSpPr>
        <p:grpSpPr>
          <a:xfrm>
            <a:off x="2523600" y="2851200"/>
            <a:ext cx="6629760" cy="6978600"/>
            <a:chOff x="2523600" y="2851200"/>
            <a:chExt cx="6629760" cy="6978600"/>
          </a:xfrm>
        </p:grpSpPr>
        <p:grpSp>
          <p:nvGrpSpPr>
            <p:cNvPr id="286" name="Group 5"/>
            <p:cNvGrpSpPr/>
            <p:nvPr/>
          </p:nvGrpSpPr>
          <p:grpSpPr>
            <a:xfrm>
              <a:off x="2523600" y="2851200"/>
              <a:ext cx="639720" cy="646920"/>
              <a:chOff x="2523600" y="2851200"/>
              <a:chExt cx="639720" cy="646920"/>
            </a:xfrm>
          </p:grpSpPr>
          <p:sp>
            <p:nvSpPr>
              <p:cNvPr id="287" name="Freeform 6"/>
              <p:cNvSpPr/>
              <p:nvPr/>
            </p:nvSpPr>
            <p:spPr>
              <a:xfrm>
                <a:off x="2523600" y="2851200"/>
                <a:ext cx="63972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288" name="TextBox 7"/>
            <p:cNvSpPr/>
            <p:nvPr/>
          </p:nvSpPr>
          <p:spPr>
            <a:xfrm>
              <a:off x="2666520" y="3040200"/>
              <a:ext cx="35424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01</a:t>
              </a:r>
              <a:endParaRPr lang="pt-PT" sz="1729" b="0" strike="noStrike" spc="-1">
                <a:latin typeface="Arial"/>
              </a:endParaRPr>
            </a:p>
          </p:txBody>
        </p:sp>
        <p:grpSp>
          <p:nvGrpSpPr>
            <p:cNvPr id="289" name="Group 8"/>
            <p:cNvGrpSpPr/>
            <p:nvPr/>
          </p:nvGrpSpPr>
          <p:grpSpPr>
            <a:xfrm>
              <a:off x="2523600" y="4386240"/>
              <a:ext cx="639720" cy="646920"/>
              <a:chOff x="2523600" y="4386240"/>
              <a:chExt cx="639720" cy="646920"/>
            </a:xfrm>
          </p:grpSpPr>
          <p:sp>
            <p:nvSpPr>
              <p:cNvPr id="290" name="Freeform 9"/>
              <p:cNvSpPr/>
              <p:nvPr/>
            </p:nvSpPr>
            <p:spPr>
              <a:xfrm>
                <a:off x="2523600" y="4386240"/>
                <a:ext cx="63972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291" name="TextBox 10"/>
            <p:cNvSpPr/>
            <p:nvPr/>
          </p:nvSpPr>
          <p:spPr>
            <a:xfrm>
              <a:off x="2666520" y="4574880"/>
              <a:ext cx="35424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02</a:t>
              </a:r>
              <a:endParaRPr lang="pt-PT" sz="1729" b="0" strike="noStrike" spc="-1">
                <a:latin typeface="Arial"/>
              </a:endParaRPr>
            </a:p>
          </p:txBody>
        </p:sp>
        <p:grpSp>
          <p:nvGrpSpPr>
            <p:cNvPr id="292" name="Group 11"/>
            <p:cNvGrpSpPr/>
            <p:nvPr/>
          </p:nvGrpSpPr>
          <p:grpSpPr>
            <a:xfrm>
              <a:off x="2523600" y="5920920"/>
              <a:ext cx="639720" cy="646920"/>
              <a:chOff x="2523600" y="5920920"/>
              <a:chExt cx="639720" cy="646920"/>
            </a:xfrm>
          </p:grpSpPr>
          <p:sp>
            <p:nvSpPr>
              <p:cNvPr id="293" name="Freeform 12"/>
              <p:cNvSpPr/>
              <p:nvPr/>
            </p:nvSpPr>
            <p:spPr>
              <a:xfrm>
                <a:off x="2523600" y="5920920"/>
                <a:ext cx="63972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294" name="TextBox 13"/>
            <p:cNvSpPr/>
            <p:nvPr/>
          </p:nvSpPr>
          <p:spPr>
            <a:xfrm>
              <a:off x="2666520" y="6109920"/>
              <a:ext cx="35424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03</a:t>
              </a:r>
              <a:endParaRPr lang="pt-PT" sz="1729" b="0" strike="noStrike" spc="-1">
                <a:latin typeface="Arial"/>
              </a:endParaRPr>
            </a:p>
          </p:txBody>
        </p:sp>
        <p:grpSp>
          <p:nvGrpSpPr>
            <p:cNvPr id="295" name="Group 14"/>
            <p:cNvGrpSpPr/>
            <p:nvPr/>
          </p:nvGrpSpPr>
          <p:grpSpPr>
            <a:xfrm>
              <a:off x="2523600" y="7455960"/>
              <a:ext cx="639720" cy="646920"/>
              <a:chOff x="2523600" y="7455960"/>
              <a:chExt cx="639720" cy="646920"/>
            </a:xfrm>
          </p:grpSpPr>
          <p:sp>
            <p:nvSpPr>
              <p:cNvPr id="296" name="Freeform 15"/>
              <p:cNvSpPr/>
              <p:nvPr/>
            </p:nvSpPr>
            <p:spPr>
              <a:xfrm>
                <a:off x="2523600" y="7455960"/>
                <a:ext cx="63972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297" name="TextBox 16"/>
            <p:cNvSpPr/>
            <p:nvPr/>
          </p:nvSpPr>
          <p:spPr>
            <a:xfrm>
              <a:off x="2666520" y="7644960"/>
              <a:ext cx="35424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04</a:t>
              </a:r>
              <a:endParaRPr lang="pt-PT" sz="1729" b="0" strike="noStrike" spc="-1">
                <a:latin typeface="Arial"/>
              </a:endParaRPr>
            </a:p>
          </p:txBody>
        </p:sp>
        <p:grpSp>
          <p:nvGrpSpPr>
            <p:cNvPr id="298" name="Group 17"/>
            <p:cNvGrpSpPr/>
            <p:nvPr/>
          </p:nvGrpSpPr>
          <p:grpSpPr>
            <a:xfrm>
              <a:off x="2523600" y="8991000"/>
              <a:ext cx="639720" cy="646920"/>
              <a:chOff x="2523600" y="8991000"/>
              <a:chExt cx="639720" cy="646920"/>
            </a:xfrm>
          </p:grpSpPr>
          <p:sp>
            <p:nvSpPr>
              <p:cNvPr id="299" name="Freeform 18"/>
              <p:cNvSpPr/>
              <p:nvPr/>
            </p:nvSpPr>
            <p:spPr>
              <a:xfrm>
                <a:off x="2523600" y="8991000"/>
                <a:ext cx="63972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300" name="TextBox 19"/>
            <p:cNvSpPr/>
            <p:nvPr/>
          </p:nvSpPr>
          <p:spPr>
            <a:xfrm>
              <a:off x="2666520" y="9179640"/>
              <a:ext cx="35424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05</a:t>
              </a:r>
              <a:endParaRPr lang="pt-PT" sz="1729" b="0" strike="noStrike" spc="-1">
                <a:latin typeface="Arial"/>
              </a:endParaRPr>
            </a:p>
          </p:txBody>
        </p:sp>
        <p:sp>
          <p:nvSpPr>
            <p:cNvPr id="301" name="TextBox 20"/>
            <p:cNvSpPr/>
            <p:nvPr/>
          </p:nvSpPr>
          <p:spPr>
            <a:xfrm>
              <a:off x="3752640" y="2931120"/>
              <a:ext cx="5400720" cy="888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en-US" sz="2500" b="0" strike="noStrike" spc="-1">
                  <a:solidFill>
                    <a:srgbClr val="191919"/>
                  </a:solidFill>
                  <a:latin typeface="Arial"/>
                  <a:ea typeface="DejaVu Sans"/>
                </a:rPr>
                <a:t>Ausência de Plano de Comunicação da Agenda 2030_ODS;</a:t>
              </a:r>
              <a:endParaRPr lang="pt-PT" sz="2500" b="0" strike="noStrike" spc="-1">
                <a:latin typeface="Arial"/>
              </a:endParaRPr>
            </a:p>
          </p:txBody>
        </p:sp>
        <p:sp>
          <p:nvSpPr>
            <p:cNvPr id="302" name="TextBox 21"/>
            <p:cNvSpPr/>
            <p:nvPr/>
          </p:nvSpPr>
          <p:spPr>
            <a:xfrm>
              <a:off x="3752640" y="4343400"/>
              <a:ext cx="5400720" cy="1332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498"/>
                </a:lnSpc>
              </a:pPr>
              <a:r>
                <a:rPr lang="en-US" sz="2500" b="0" strike="noStrike" spc="-1">
                  <a:solidFill>
                    <a:srgbClr val="191919"/>
                  </a:solidFill>
                  <a:latin typeface="Arial"/>
                  <a:ea typeface="DejaVu Sans"/>
                </a:rPr>
                <a:t>A dependência do ciclo governativo para aplicação de instrumentos de longo prazo (2030);</a:t>
              </a:r>
              <a:endParaRPr lang="pt-PT" sz="2500" b="0" strike="noStrike" spc="-1">
                <a:latin typeface="Arial"/>
              </a:endParaRPr>
            </a:p>
          </p:txBody>
        </p:sp>
        <p:sp>
          <p:nvSpPr>
            <p:cNvPr id="303" name="TextBox 22"/>
            <p:cNvSpPr/>
            <p:nvPr/>
          </p:nvSpPr>
          <p:spPr>
            <a:xfrm>
              <a:off x="3752640" y="5912640"/>
              <a:ext cx="5023800" cy="1332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498"/>
                </a:lnSpc>
              </a:pPr>
              <a:r>
                <a:rPr lang="en-US" sz="2500" b="0" strike="noStrike" spc="-1">
                  <a:solidFill>
                    <a:srgbClr val="191919"/>
                  </a:solidFill>
                  <a:latin typeface="Arial"/>
                  <a:ea typeface="DejaVu Sans"/>
                </a:rPr>
                <a:t>A não uniformização da sua aplicabilidade nos territórios, dada a sua heterogeneidade;</a:t>
              </a:r>
              <a:endParaRPr lang="pt-PT" sz="2500" b="0" strike="noStrike" spc="-1">
                <a:latin typeface="Arial"/>
              </a:endParaRPr>
            </a:p>
          </p:txBody>
        </p:sp>
        <p:sp>
          <p:nvSpPr>
            <p:cNvPr id="304" name="TextBox 23"/>
            <p:cNvSpPr/>
            <p:nvPr/>
          </p:nvSpPr>
          <p:spPr>
            <a:xfrm>
              <a:off x="3752640" y="7405920"/>
              <a:ext cx="5023800" cy="1333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en-US" sz="2500" b="0" strike="noStrike" spc="-1">
                  <a:solidFill>
                    <a:srgbClr val="191919"/>
                  </a:solidFill>
                  <a:latin typeface="Arial"/>
                  <a:ea typeface="DejaVu Sans"/>
                </a:rPr>
                <a:t>Os diferentes níveis de desenvolvimento associados a cada município/freguesia;</a:t>
              </a:r>
              <a:endParaRPr lang="pt-PT" sz="2500" b="0" strike="noStrike" spc="-1">
                <a:latin typeface="Arial"/>
              </a:endParaRPr>
            </a:p>
          </p:txBody>
        </p:sp>
        <p:sp>
          <p:nvSpPr>
            <p:cNvPr id="305" name="TextBox 24"/>
            <p:cNvSpPr/>
            <p:nvPr/>
          </p:nvSpPr>
          <p:spPr>
            <a:xfrm>
              <a:off x="3752640" y="8940960"/>
              <a:ext cx="5023800" cy="888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en-US" sz="2500" b="0" strike="noStrike" spc="-1">
                  <a:solidFill>
                    <a:srgbClr val="191919"/>
                  </a:solidFill>
                  <a:latin typeface="Arial"/>
                  <a:ea typeface="DejaVu Sans"/>
                </a:rPr>
                <a:t> O facto de nem sempre haver partilha de informação.</a:t>
              </a:r>
              <a:endParaRPr lang="pt-PT" sz="2500" b="0" strike="noStrike" spc="-1">
                <a:latin typeface="Arial"/>
              </a:endParaRPr>
            </a:p>
          </p:txBody>
        </p:sp>
      </p:grpSp>
      <p:sp>
        <p:nvSpPr>
          <p:cNvPr id="306" name="TextBox 25"/>
          <p:cNvSpPr/>
          <p:nvPr/>
        </p:nvSpPr>
        <p:spPr>
          <a:xfrm>
            <a:off x="10800000" y="2057400"/>
            <a:ext cx="6839640" cy="502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960"/>
              </a:lnSpc>
              <a:tabLst>
                <a:tab pos="0" algn="l"/>
              </a:tabLst>
            </a:pPr>
            <a:r>
              <a:rPr lang="pt-PT" sz="3000" b="1" strike="noStrike" spc="-1">
                <a:solidFill>
                  <a:srgbClr val="191919"/>
                </a:solidFill>
                <a:latin typeface="Arial"/>
                <a:ea typeface="DejaVu Sans"/>
              </a:rPr>
              <a:t>Ao nível local</a:t>
            </a:r>
            <a:endParaRPr lang="pt-PT" sz="3000" b="0" strike="noStrike" spc="-1">
              <a:latin typeface="Arial"/>
            </a:endParaRPr>
          </a:p>
        </p:txBody>
      </p:sp>
      <p:sp>
        <p:nvSpPr>
          <p:cNvPr id="307" name="TextBox 26"/>
          <p:cNvSpPr/>
          <p:nvPr/>
        </p:nvSpPr>
        <p:spPr>
          <a:xfrm>
            <a:off x="11619000" y="2889360"/>
            <a:ext cx="4760640" cy="1778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pt-PT" sz="2500" b="0" strike="noStrike" spc="-1">
                <a:solidFill>
                  <a:srgbClr val="191919"/>
                </a:solidFill>
                <a:latin typeface="Arial"/>
                <a:ea typeface="DejaVu Sans"/>
              </a:rPr>
              <a:t>Ausência de recursos humanos, técnicos e financeiros para implementação do Plano de Comunicação;</a:t>
            </a:r>
            <a:endParaRPr lang="pt-PT" sz="2500" b="0" strike="noStrike" spc="-1">
              <a:latin typeface="Arial"/>
            </a:endParaRPr>
          </a:p>
        </p:txBody>
      </p:sp>
      <p:sp>
        <p:nvSpPr>
          <p:cNvPr id="308" name="TextBox 27"/>
          <p:cNvSpPr/>
          <p:nvPr/>
        </p:nvSpPr>
        <p:spPr>
          <a:xfrm>
            <a:off x="11587320" y="4883400"/>
            <a:ext cx="4612320" cy="1776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498"/>
              </a:lnSpc>
            </a:pPr>
            <a:r>
              <a:rPr lang="pt-PT" sz="2500" b="0" strike="noStrike" spc="-1">
                <a:solidFill>
                  <a:srgbClr val="191919"/>
                </a:solidFill>
                <a:latin typeface="Arial"/>
                <a:ea typeface="DejaVu Sans"/>
              </a:rPr>
              <a:t>Falta de transmissão de conhecimento/comunicação/</a:t>
            </a:r>
            <a:endParaRPr lang="pt-PT" sz="2500" b="0" strike="noStrike" spc="-1">
              <a:latin typeface="Arial"/>
            </a:endParaRPr>
          </a:p>
          <a:p>
            <a:pPr>
              <a:lnSpc>
                <a:spcPts val="3498"/>
              </a:lnSpc>
            </a:pPr>
            <a:r>
              <a:rPr lang="pt-PT" sz="2500" b="0" strike="noStrike" spc="-1">
                <a:solidFill>
                  <a:srgbClr val="191919"/>
                </a:solidFill>
                <a:latin typeface="Arial"/>
                <a:ea typeface="DejaVu Sans"/>
              </a:rPr>
              <a:t>articulação entre as unidades orgânicas dos municípios.</a:t>
            </a:r>
            <a:endParaRPr lang="pt-PT" sz="2500" b="0" strike="noStrike" spc="-1">
              <a:latin typeface="Arial"/>
            </a:endParaRPr>
          </a:p>
        </p:txBody>
      </p:sp>
      <p:grpSp>
        <p:nvGrpSpPr>
          <p:cNvPr id="309" name="Group 28"/>
          <p:cNvGrpSpPr/>
          <p:nvPr/>
        </p:nvGrpSpPr>
        <p:grpSpPr>
          <a:xfrm>
            <a:off x="10620000" y="2873880"/>
            <a:ext cx="653040" cy="646920"/>
            <a:chOff x="10620000" y="2873880"/>
            <a:chExt cx="653040" cy="646920"/>
          </a:xfrm>
        </p:grpSpPr>
        <p:grpSp>
          <p:nvGrpSpPr>
            <p:cNvPr id="310" name="Group 29"/>
            <p:cNvGrpSpPr/>
            <p:nvPr/>
          </p:nvGrpSpPr>
          <p:grpSpPr>
            <a:xfrm>
              <a:off x="10620000" y="2873880"/>
              <a:ext cx="653040" cy="646920"/>
              <a:chOff x="10620000" y="2873880"/>
              <a:chExt cx="653040" cy="646920"/>
            </a:xfrm>
          </p:grpSpPr>
          <p:sp>
            <p:nvSpPr>
              <p:cNvPr id="311" name="Freeform 30"/>
              <p:cNvSpPr/>
              <p:nvPr/>
            </p:nvSpPr>
            <p:spPr>
              <a:xfrm>
                <a:off x="10620000" y="287388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312" name="TextBox 31"/>
            <p:cNvSpPr/>
            <p:nvPr/>
          </p:nvSpPr>
          <p:spPr>
            <a:xfrm>
              <a:off x="10765800" y="306288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01</a:t>
              </a:r>
              <a:endParaRPr lang="pt-PT" sz="1729" b="0" strike="noStrike" spc="-1">
                <a:latin typeface="Arial"/>
              </a:endParaRPr>
            </a:p>
          </p:txBody>
        </p:sp>
      </p:grpSp>
      <p:grpSp>
        <p:nvGrpSpPr>
          <p:cNvPr id="313" name="Group 32"/>
          <p:cNvGrpSpPr/>
          <p:nvPr/>
        </p:nvGrpSpPr>
        <p:grpSpPr>
          <a:xfrm>
            <a:off x="10584000" y="4876920"/>
            <a:ext cx="653040" cy="646920"/>
            <a:chOff x="10584000" y="4876920"/>
            <a:chExt cx="653040" cy="646920"/>
          </a:xfrm>
        </p:grpSpPr>
        <p:sp>
          <p:nvSpPr>
            <p:cNvPr id="314" name="Freeform 33"/>
            <p:cNvSpPr/>
            <p:nvPr/>
          </p:nvSpPr>
          <p:spPr>
            <a:xfrm>
              <a:off x="10584000" y="48769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315" name="TextBox 34"/>
          <p:cNvSpPr/>
          <p:nvPr/>
        </p:nvSpPr>
        <p:spPr>
          <a:xfrm>
            <a:off x="10740600" y="50652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02</a:t>
            </a:r>
            <a:endParaRPr lang="pt-PT" sz="1729" b="0" strike="noStrike" spc="-1">
              <a:latin typeface="Arial"/>
            </a:endParaRPr>
          </a:p>
        </p:txBody>
      </p:sp>
      <p:grpSp>
        <p:nvGrpSpPr>
          <p:cNvPr id="316" name="Group 36"/>
          <p:cNvGrpSpPr/>
          <p:nvPr/>
        </p:nvGrpSpPr>
        <p:grpSpPr>
          <a:xfrm>
            <a:off x="720" y="0"/>
            <a:ext cx="18285840" cy="1018800"/>
            <a:chOff x="720" y="0"/>
            <a:chExt cx="18285840" cy="1018800"/>
          </a:xfrm>
        </p:grpSpPr>
        <p:sp>
          <p:nvSpPr>
            <p:cNvPr id="317" name="Freeform 37"/>
            <p:cNvSpPr/>
            <p:nvPr/>
          </p:nvSpPr>
          <p:spPr>
            <a:xfrm>
              <a:off x="72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pic>
        <p:nvPicPr>
          <p:cNvPr id="318" name="Picture 256"/>
          <p:cNvPicPr/>
          <p:nvPr/>
        </p:nvPicPr>
        <p:blipFill>
          <a:blip r:embed="rId3"/>
          <a:stretch/>
        </p:blipFill>
        <p:spPr>
          <a:xfrm>
            <a:off x="12344400" y="360"/>
            <a:ext cx="6259680" cy="1063800"/>
          </a:xfrm>
          <a:prstGeom prst="rect">
            <a:avLst/>
          </a:prstGeom>
          <a:ln w="0">
            <a:noFill/>
          </a:ln>
        </p:spPr>
      </p:pic>
      <p:sp>
        <p:nvSpPr>
          <p:cNvPr id="319" name="TextBox 28"/>
          <p:cNvSpPr/>
          <p:nvPr/>
        </p:nvSpPr>
        <p:spPr>
          <a:xfrm>
            <a:off x="758880" y="357840"/>
            <a:ext cx="17130600" cy="1015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4. ESTADO DA ARTE - COMUNICAÇÃO EM ODS </a:t>
            </a:r>
            <a:endParaRPr lang="pt-PT" sz="4000" b="0" strike="noStrike" spc="-1">
              <a:latin typeface="Arial"/>
            </a:endParaRPr>
          </a:p>
          <a:p>
            <a:pPr>
              <a:lnSpc>
                <a:spcPts val="4000"/>
              </a:lnSpc>
            </a:pPr>
            <a:endParaRPr lang="pt-PT" sz="4000" b="0" strike="noStrike" spc="-1">
              <a:latin typeface="Arial"/>
            </a:endParaRPr>
          </a:p>
        </p:txBody>
      </p:sp>
      <p:sp>
        <p:nvSpPr>
          <p:cNvPr id="320" name="Freeform 46"/>
          <p:cNvSpPr/>
          <p:nvPr/>
        </p:nvSpPr>
        <p:spPr>
          <a:xfrm>
            <a:off x="9219960" y="2522880"/>
            <a:ext cx="899640" cy="1034640"/>
          </a:xfrm>
          <a:custGeom>
            <a:avLst/>
            <a:gdLst/>
            <a:ahLst/>
            <a:cxnLst/>
            <a:rect l="l" t="t" r="r" b="b"/>
            <a:pathLst>
              <a:path w="1372252" h="1935227">
                <a:moveTo>
                  <a:pt x="0" y="0"/>
                </a:moveTo>
                <a:lnTo>
                  <a:pt x="1372252" y="0"/>
                </a:lnTo>
                <a:lnTo>
                  <a:pt x="1372252" y="1935227"/>
                </a:lnTo>
                <a:lnTo>
                  <a:pt x="0" y="193522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321" name="Freeform 47"/>
          <p:cNvSpPr/>
          <p:nvPr/>
        </p:nvSpPr>
        <p:spPr>
          <a:xfrm>
            <a:off x="9360000" y="4178520"/>
            <a:ext cx="719640" cy="899640"/>
          </a:xfrm>
          <a:custGeom>
            <a:avLst/>
            <a:gdLst/>
            <a:ahLst/>
            <a:cxnLst/>
            <a:rect l="l" t="t" r="r" b="b"/>
            <a:pathLst>
              <a:path w="1174368" h="1479519">
                <a:moveTo>
                  <a:pt x="0" y="0"/>
                </a:moveTo>
                <a:lnTo>
                  <a:pt x="1174369" y="0"/>
                </a:lnTo>
                <a:lnTo>
                  <a:pt x="1174369" y="1479519"/>
                </a:lnTo>
                <a:lnTo>
                  <a:pt x="0" y="1479519"/>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322" name="Freeform 48"/>
          <p:cNvSpPr/>
          <p:nvPr/>
        </p:nvSpPr>
        <p:spPr>
          <a:xfrm>
            <a:off x="9180000" y="5963760"/>
            <a:ext cx="1079640" cy="918000"/>
          </a:xfrm>
          <a:custGeom>
            <a:avLst/>
            <a:gdLst/>
            <a:ahLst/>
            <a:cxnLst/>
            <a:rect l="l" t="t" r="r" b="b"/>
            <a:pathLst>
              <a:path w="2087419" h="1265498">
                <a:moveTo>
                  <a:pt x="0" y="0"/>
                </a:moveTo>
                <a:lnTo>
                  <a:pt x="2087418" y="0"/>
                </a:lnTo>
                <a:lnTo>
                  <a:pt x="2087418" y="1265498"/>
                </a:lnTo>
                <a:lnTo>
                  <a:pt x="0" y="1265498"/>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sp>
      <p:sp>
        <p:nvSpPr>
          <p:cNvPr id="323" name="Freeform 50"/>
          <p:cNvSpPr/>
          <p:nvPr/>
        </p:nvSpPr>
        <p:spPr>
          <a:xfrm>
            <a:off x="9140040" y="7740000"/>
            <a:ext cx="1011600" cy="719640"/>
          </a:xfrm>
          <a:custGeom>
            <a:avLst/>
            <a:gdLst/>
            <a:ahLst/>
            <a:cxnLst/>
            <a:rect l="l" t="t" r="r" b="b"/>
            <a:pathLst>
              <a:path w="1552470" h="1321540">
                <a:moveTo>
                  <a:pt x="0" y="0"/>
                </a:moveTo>
                <a:lnTo>
                  <a:pt x="1552470" y="0"/>
                </a:lnTo>
                <a:lnTo>
                  <a:pt x="1552470" y="1321540"/>
                </a:lnTo>
                <a:lnTo>
                  <a:pt x="0" y="1321540"/>
                </a:lnTo>
                <a:lnTo>
                  <a:pt x="0" y="0"/>
                </a:lnTo>
                <a:close/>
              </a:path>
            </a:pathLst>
          </a:custGeom>
          <a:blipFill rotWithShape="0">
            <a:blip r:embed="rId7"/>
            <a:srcRect/>
            <a:stretch/>
          </a:blipFill>
          <a:ln w="0">
            <a:noFill/>
          </a:ln>
        </p:spPr>
        <p:style>
          <a:lnRef idx="0">
            <a:scrgbClr r="0" g="0" b="0"/>
          </a:lnRef>
          <a:fillRef idx="0">
            <a:scrgbClr r="0" g="0" b="0"/>
          </a:fillRef>
          <a:effectRef idx="0">
            <a:scrgbClr r="0" g="0" b="0"/>
          </a:effectRef>
          <a:fontRef idx="minor"/>
        </p:style>
      </p:sp>
      <p:sp>
        <p:nvSpPr>
          <p:cNvPr id="324" name="Freeform 51"/>
          <p:cNvSpPr/>
          <p:nvPr/>
        </p:nvSpPr>
        <p:spPr>
          <a:xfrm>
            <a:off x="16560000" y="5040000"/>
            <a:ext cx="708840" cy="719640"/>
          </a:xfrm>
          <a:custGeom>
            <a:avLst/>
            <a:gdLst/>
            <a:ahLst/>
            <a:cxnLst/>
            <a:rect l="l" t="t" r="r" b="b"/>
            <a:pathLst>
              <a:path w="1429575" h="1222286">
                <a:moveTo>
                  <a:pt x="0" y="0"/>
                </a:moveTo>
                <a:lnTo>
                  <a:pt x="1429574" y="0"/>
                </a:lnTo>
                <a:lnTo>
                  <a:pt x="1429574" y="1222286"/>
                </a:lnTo>
                <a:lnTo>
                  <a:pt x="0" y="1222286"/>
                </a:lnTo>
                <a:lnTo>
                  <a:pt x="0" y="0"/>
                </a:lnTo>
                <a:close/>
              </a:path>
            </a:pathLst>
          </a:custGeom>
          <a:blipFill rotWithShape="0">
            <a:blip r:embed="rId8"/>
            <a:srcRect/>
            <a:stretch/>
          </a:blipFill>
          <a:ln w="0">
            <a:noFill/>
          </a:ln>
        </p:spPr>
        <p:style>
          <a:lnRef idx="0">
            <a:scrgbClr r="0" g="0" b="0"/>
          </a:lnRef>
          <a:fillRef idx="0">
            <a:scrgbClr r="0" g="0" b="0"/>
          </a:fillRef>
          <a:effectRef idx="0">
            <a:scrgbClr r="0" g="0" b="0"/>
          </a:effectRef>
          <a:fontRef idx="minor"/>
        </p:style>
      </p:sp>
      <p:sp>
        <p:nvSpPr>
          <p:cNvPr id="325" name="Freeform 52"/>
          <p:cNvSpPr/>
          <p:nvPr/>
        </p:nvSpPr>
        <p:spPr>
          <a:xfrm>
            <a:off x="9270000" y="9104400"/>
            <a:ext cx="899640" cy="827280"/>
          </a:xfrm>
          <a:custGeom>
            <a:avLst/>
            <a:gdLst/>
            <a:ahLst/>
            <a:cxnLst/>
            <a:rect l="l" t="t" r="r" b="b"/>
            <a:pathLst>
              <a:path w="1631886" h="1631886">
                <a:moveTo>
                  <a:pt x="0" y="0"/>
                </a:moveTo>
                <a:lnTo>
                  <a:pt x="1631886" y="0"/>
                </a:lnTo>
                <a:lnTo>
                  <a:pt x="1631886" y="1631886"/>
                </a:lnTo>
                <a:lnTo>
                  <a:pt x="0" y="1631886"/>
                </a:lnTo>
                <a:lnTo>
                  <a:pt x="0" y="0"/>
                </a:lnTo>
                <a:close/>
              </a:path>
            </a:pathLst>
          </a:custGeom>
          <a:blipFill rotWithShape="0">
            <a:blip r:embed="rId9"/>
            <a:srcRect/>
            <a:stretch/>
          </a:blipFill>
          <a:ln w="0">
            <a:noFill/>
          </a:ln>
        </p:spPr>
        <p:style>
          <a:lnRef idx="0">
            <a:scrgbClr r="0" g="0" b="0"/>
          </a:lnRef>
          <a:fillRef idx="0">
            <a:scrgbClr r="0" g="0" b="0"/>
          </a:fillRef>
          <a:effectRef idx="0">
            <a:scrgbClr r="0" g="0" b="0"/>
          </a:effectRef>
          <a:fontRef idx="minor"/>
        </p:style>
      </p:sp>
      <p:sp>
        <p:nvSpPr>
          <p:cNvPr id="326" name="Freeform 53"/>
          <p:cNvSpPr/>
          <p:nvPr/>
        </p:nvSpPr>
        <p:spPr>
          <a:xfrm>
            <a:off x="16560000" y="3060000"/>
            <a:ext cx="1020600" cy="729000"/>
          </a:xfrm>
          <a:custGeom>
            <a:avLst/>
            <a:gdLst/>
            <a:ahLst/>
            <a:cxnLst/>
            <a:rect l="l" t="t" r="r" b="b"/>
            <a:pathLst>
              <a:path w="1695570" h="915608">
                <a:moveTo>
                  <a:pt x="0" y="0"/>
                </a:moveTo>
                <a:lnTo>
                  <a:pt x="1695570" y="0"/>
                </a:lnTo>
                <a:lnTo>
                  <a:pt x="1695570" y="915608"/>
                </a:lnTo>
                <a:lnTo>
                  <a:pt x="0" y="915608"/>
                </a:lnTo>
                <a:lnTo>
                  <a:pt x="0" y="0"/>
                </a:lnTo>
                <a:close/>
              </a:path>
            </a:pathLst>
          </a:custGeom>
          <a:blipFill rotWithShape="0">
            <a:blip r:embed="rId10"/>
            <a:srcRect/>
            <a:stretch/>
          </a:blipFill>
          <a:ln w="0">
            <a:noFill/>
          </a:ln>
        </p:spPr>
        <p:style>
          <a:lnRef idx="0">
            <a:scrgbClr r="0" g="0" b="0"/>
          </a:lnRef>
          <a:fillRef idx="0">
            <a:scrgbClr r="0" g="0" b="0"/>
          </a:fillRef>
          <a:effectRef idx="0">
            <a:scrgbClr r="0" g="0" b="0"/>
          </a:effectRef>
          <a:fontRef idx="minor"/>
        </p:style>
      </p:sp>
      <p:sp>
        <p:nvSpPr>
          <p:cNvPr id="327"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11"/>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pt-PT" sz="1800" b="0" strike="noStrike" spc="-1">
                <a:solidFill>
                  <a:srgbClr val="000000"/>
                </a:solidFill>
                <a:latin typeface="Arial"/>
                <a:ea typeface="DejaVu Sans"/>
              </a:rPr>
              <a:t>v</a:t>
            </a:r>
            <a:endParaRPr lang="pt-PT" sz="1800" b="0" strike="noStrike" spc="-1">
              <a:latin typeface="Arial"/>
            </a:endParaRPr>
          </a:p>
        </p:txBody>
      </p:sp>
      <p:sp>
        <p:nvSpPr>
          <p:cNvPr id="328"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12</a:t>
            </a:r>
            <a:endParaRPr lang="pt-PT"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p15="http://schemas.microsoft.com/office/powerpoint/2012/main" xmlns="">
      <p:transition spd="slow">
        <p:split dir="ou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2"/>
          <p:cNvGrpSpPr/>
          <p:nvPr/>
        </p:nvGrpSpPr>
        <p:grpSpPr>
          <a:xfrm>
            <a:off x="12420000" y="5580000"/>
            <a:ext cx="4679640" cy="2174760"/>
            <a:chOff x="12420000" y="5580000"/>
            <a:chExt cx="4679640" cy="2174760"/>
          </a:xfrm>
        </p:grpSpPr>
        <p:sp>
          <p:nvSpPr>
            <p:cNvPr id="330" name="Freeform 3"/>
            <p:cNvSpPr/>
            <p:nvPr/>
          </p:nvSpPr>
          <p:spPr>
            <a:xfrm>
              <a:off x="12420000" y="5928480"/>
              <a:ext cx="4679640" cy="1826280"/>
            </a:xfrm>
            <a:custGeom>
              <a:avLst/>
              <a:gdLst/>
              <a:ahLst/>
              <a:cxnLst/>
              <a:rect l="l" t="t" r="r" b="b"/>
              <a:pathLst>
                <a:path w="1136232" h="436539">
                  <a:moveTo>
                    <a:pt x="0" y="0"/>
                  </a:moveTo>
                  <a:lnTo>
                    <a:pt x="1136232" y="0"/>
                  </a:lnTo>
                  <a:lnTo>
                    <a:pt x="1136232" y="436539"/>
                  </a:lnTo>
                  <a:lnTo>
                    <a:pt x="0" y="436539"/>
                  </a:lnTo>
                  <a:close/>
                </a:path>
              </a:pathLst>
            </a:custGeom>
            <a:solidFill>
              <a:srgbClr val="FFFFFF"/>
            </a:solidFill>
            <a:ln w="95250" cap="sq">
              <a:solidFill>
                <a:srgbClr val="3F8DDC"/>
              </a:solidFill>
              <a:miter/>
            </a:ln>
          </p:spPr>
          <p:style>
            <a:lnRef idx="0">
              <a:scrgbClr r="0" g="0" b="0"/>
            </a:lnRef>
            <a:fillRef idx="0">
              <a:scrgbClr r="0" g="0" b="0"/>
            </a:fillRef>
            <a:effectRef idx="0">
              <a:scrgbClr r="0" g="0" b="0"/>
            </a:effectRef>
            <a:fontRef idx="minor"/>
          </p:style>
        </p:sp>
        <p:sp>
          <p:nvSpPr>
            <p:cNvPr id="331" name="TextBox 4"/>
            <p:cNvSpPr/>
            <p:nvPr/>
          </p:nvSpPr>
          <p:spPr>
            <a:xfrm>
              <a:off x="12420000" y="5580000"/>
              <a:ext cx="4679640" cy="2065680"/>
            </a:xfrm>
            <a:prstGeom prst="rect">
              <a:avLst/>
            </a:prstGeom>
            <a:noFill/>
            <a:ln w="0">
              <a:noFill/>
            </a:ln>
          </p:spPr>
          <p:style>
            <a:lnRef idx="0">
              <a:scrgbClr r="0" g="0" b="0"/>
            </a:lnRef>
            <a:fillRef idx="0">
              <a:scrgbClr r="0" g="0" b="0"/>
            </a:fillRef>
            <a:effectRef idx="0">
              <a:scrgbClr r="0" g="0" b="0"/>
            </a:effectRef>
            <a:fontRef idx="minor"/>
          </p:style>
          <p:txBody>
            <a:bodyPr lIns="254160" tIns="254160" rIns="254160" bIns="254160" anchor="ctr">
              <a:noAutofit/>
            </a:bodyPr>
            <a:lstStyle/>
            <a:p>
              <a:pPr>
                <a:lnSpc>
                  <a:spcPts val="3359"/>
                </a:lnSpc>
              </a:pPr>
              <a:r>
                <a:rPr lang="en-US" sz="2400" b="0" u="sng" strike="noStrike" spc="-1">
                  <a:solidFill>
                    <a:srgbClr val="0000FF"/>
                  </a:solidFill>
                  <a:uFillTx/>
                  <a:latin typeface="Arial"/>
                  <a:ea typeface="DejaVu Sans"/>
                  <a:hlinkClick r:id="rId2"/>
                </a:rPr>
                <a:t>Plataforma ODS Local</a:t>
              </a:r>
              <a:endParaRPr lang="pt-PT" sz="2400" b="0" strike="noStrike" spc="-1">
                <a:latin typeface="Arial"/>
              </a:endParaRPr>
            </a:p>
            <a:p>
              <a:pPr>
                <a:lnSpc>
                  <a:spcPts val="3359"/>
                </a:lnSpc>
              </a:pPr>
              <a:r>
                <a:rPr lang="en-US" sz="2400" b="0" strike="noStrike" spc="-1">
                  <a:solidFill>
                    <a:srgbClr val="000000"/>
                  </a:solidFill>
                  <a:latin typeface="Arial"/>
                  <a:ea typeface="DejaVu Sans"/>
                </a:rPr>
                <a:t>Criada em 2021</a:t>
              </a:r>
              <a:endParaRPr lang="pt-PT" sz="2400" b="0" strike="noStrike" spc="-1">
                <a:latin typeface="Arial"/>
              </a:endParaRPr>
            </a:p>
            <a:p>
              <a:pPr algn="ctr">
                <a:lnSpc>
                  <a:spcPts val="3359"/>
                </a:lnSpc>
              </a:pPr>
              <a:endParaRPr lang="pt-PT" sz="2400" b="0" strike="noStrike" spc="-1">
                <a:latin typeface="Arial"/>
              </a:endParaRPr>
            </a:p>
          </p:txBody>
        </p:sp>
      </p:grpSp>
      <p:grpSp>
        <p:nvGrpSpPr>
          <p:cNvPr id="332" name="Group 5"/>
          <p:cNvGrpSpPr/>
          <p:nvPr/>
        </p:nvGrpSpPr>
        <p:grpSpPr>
          <a:xfrm>
            <a:off x="12422880" y="2520000"/>
            <a:ext cx="4676760" cy="2999160"/>
            <a:chOff x="12422880" y="2520000"/>
            <a:chExt cx="4676760" cy="2999160"/>
          </a:xfrm>
        </p:grpSpPr>
        <p:sp>
          <p:nvSpPr>
            <p:cNvPr id="333" name="Freeform 6"/>
            <p:cNvSpPr/>
            <p:nvPr/>
          </p:nvSpPr>
          <p:spPr>
            <a:xfrm>
              <a:off x="12422880" y="2810880"/>
              <a:ext cx="4676760" cy="2708280"/>
            </a:xfrm>
            <a:custGeom>
              <a:avLst/>
              <a:gdLst/>
              <a:ahLst/>
              <a:cxnLst/>
              <a:rect l="l" t="t" r="r" b="b"/>
              <a:pathLst>
                <a:path w="1136232" h="533190">
                  <a:moveTo>
                    <a:pt x="0" y="0"/>
                  </a:moveTo>
                  <a:lnTo>
                    <a:pt x="1136232" y="0"/>
                  </a:lnTo>
                  <a:lnTo>
                    <a:pt x="1136232" y="533190"/>
                  </a:lnTo>
                  <a:lnTo>
                    <a:pt x="0" y="533190"/>
                  </a:lnTo>
                  <a:close/>
                </a:path>
              </a:pathLst>
            </a:custGeom>
            <a:solidFill>
              <a:srgbClr val="FFFFFF"/>
            </a:solidFill>
            <a:ln w="95250" cap="sq">
              <a:solidFill>
                <a:srgbClr val="3F8DDC"/>
              </a:solidFill>
              <a:miter/>
            </a:ln>
          </p:spPr>
          <p:style>
            <a:lnRef idx="0">
              <a:scrgbClr r="0" g="0" b="0"/>
            </a:lnRef>
            <a:fillRef idx="0">
              <a:scrgbClr r="0" g="0" b="0"/>
            </a:fillRef>
            <a:effectRef idx="0">
              <a:scrgbClr r="0" g="0" b="0"/>
            </a:effectRef>
            <a:fontRef idx="minor"/>
          </p:style>
        </p:sp>
        <p:sp>
          <p:nvSpPr>
            <p:cNvPr id="334" name="TextBox 7"/>
            <p:cNvSpPr/>
            <p:nvPr/>
          </p:nvSpPr>
          <p:spPr>
            <a:xfrm>
              <a:off x="12422880" y="2520000"/>
              <a:ext cx="4676760" cy="2998800"/>
            </a:xfrm>
            <a:prstGeom prst="rect">
              <a:avLst/>
            </a:prstGeom>
            <a:noFill/>
            <a:ln w="0">
              <a:noFill/>
            </a:ln>
          </p:spPr>
          <p:style>
            <a:lnRef idx="0">
              <a:scrgbClr r="0" g="0" b="0"/>
            </a:lnRef>
            <a:fillRef idx="0">
              <a:scrgbClr r="0" g="0" b="0"/>
            </a:fillRef>
            <a:effectRef idx="0">
              <a:scrgbClr r="0" g="0" b="0"/>
            </a:effectRef>
            <a:fontRef idx="minor"/>
          </p:style>
          <p:txBody>
            <a:bodyPr lIns="254160" tIns="254160" rIns="254160" bIns="254160" anchor="ctr">
              <a:noAutofit/>
            </a:bodyPr>
            <a:lstStyle/>
            <a:p>
              <a:pPr>
                <a:lnSpc>
                  <a:spcPts val="3359"/>
                </a:lnSpc>
              </a:pPr>
              <a:r>
                <a:rPr lang="en-US" sz="2400" b="0" u="sng" strike="noStrike" spc="-1">
                  <a:solidFill>
                    <a:srgbClr val="0000FF"/>
                  </a:solidFill>
                  <a:uFillTx/>
                  <a:latin typeface="Arial"/>
                  <a:ea typeface="DejaVu Sans"/>
                  <a:hlinkClick r:id="rId3"/>
                </a:rPr>
                <a:t>Rede CESOP-Local/Territórios Sustentáveis</a:t>
              </a:r>
              <a:r>
                <a:rPr lang="en-US" sz="2400" b="0" strike="noStrike" spc="-1">
                  <a:solidFill>
                    <a:srgbClr val="000000"/>
                  </a:solidFill>
                  <a:latin typeface="Arial"/>
                  <a:ea typeface="DejaVu Sans"/>
                </a:rPr>
                <a:t> – Observatório Autárquico para os Territórios Sustentáveis </a:t>
              </a:r>
              <a:endParaRPr lang="pt-PT" sz="2400" b="0" strike="noStrike" spc="-1">
                <a:latin typeface="Arial"/>
              </a:endParaRPr>
            </a:p>
            <a:p>
              <a:pPr>
                <a:lnSpc>
                  <a:spcPts val="3359"/>
                </a:lnSpc>
              </a:pPr>
              <a:r>
                <a:rPr lang="en-US" sz="2400" b="0" strike="noStrike" spc="-1">
                  <a:solidFill>
                    <a:srgbClr val="000000"/>
                  </a:solidFill>
                  <a:latin typeface="Arial"/>
                  <a:ea typeface="DejaVu Sans"/>
                </a:rPr>
                <a:t>Criada em 2017</a:t>
              </a:r>
              <a:endParaRPr lang="pt-PT" sz="2400" b="0" strike="noStrike" spc="-1">
                <a:latin typeface="Arial"/>
              </a:endParaRPr>
            </a:p>
          </p:txBody>
        </p:sp>
      </p:grpSp>
      <p:grpSp>
        <p:nvGrpSpPr>
          <p:cNvPr id="335" name="Group 8"/>
          <p:cNvGrpSpPr/>
          <p:nvPr/>
        </p:nvGrpSpPr>
        <p:grpSpPr>
          <a:xfrm>
            <a:off x="707760" y="5846040"/>
            <a:ext cx="4871880" cy="1799640"/>
            <a:chOff x="707760" y="5846040"/>
            <a:chExt cx="4871880" cy="1799640"/>
          </a:xfrm>
        </p:grpSpPr>
        <p:sp>
          <p:nvSpPr>
            <p:cNvPr id="336" name="Freeform 9"/>
            <p:cNvSpPr/>
            <p:nvPr/>
          </p:nvSpPr>
          <p:spPr>
            <a:xfrm>
              <a:off x="707760" y="5932800"/>
              <a:ext cx="4871880" cy="1712880"/>
            </a:xfrm>
            <a:custGeom>
              <a:avLst/>
              <a:gdLst/>
              <a:ahLst/>
              <a:cxnLst/>
              <a:rect l="l" t="t" r="r" b="b"/>
              <a:pathLst>
                <a:path w="2405514" h="1128814">
                  <a:moveTo>
                    <a:pt x="0" y="0"/>
                  </a:moveTo>
                  <a:lnTo>
                    <a:pt x="2405514" y="0"/>
                  </a:lnTo>
                  <a:lnTo>
                    <a:pt x="2405514" y="1128814"/>
                  </a:lnTo>
                  <a:lnTo>
                    <a:pt x="0" y="1128814"/>
                  </a:lnTo>
                  <a:close/>
                </a:path>
              </a:pathLst>
            </a:custGeom>
            <a:solidFill>
              <a:srgbClr val="FFFFFF"/>
            </a:solidFill>
            <a:ln w="95250" cap="sq">
              <a:solidFill>
                <a:srgbClr val="3F8DDC"/>
              </a:solidFill>
              <a:miter/>
            </a:ln>
          </p:spPr>
          <p:style>
            <a:lnRef idx="0">
              <a:scrgbClr r="0" g="0" b="0"/>
            </a:lnRef>
            <a:fillRef idx="0">
              <a:scrgbClr r="0" g="0" b="0"/>
            </a:fillRef>
            <a:effectRef idx="0">
              <a:scrgbClr r="0" g="0" b="0"/>
            </a:effectRef>
            <a:fontRef idx="minor"/>
          </p:style>
        </p:sp>
        <p:sp>
          <p:nvSpPr>
            <p:cNvPr id="337" name="TextBox 10"/>
            <p:cNvSpPr/>
            <p:nvPr/>
          </p:nvSpPr>
          <p:spPr>
            <a:xfrm>
              <a:off x="707760" y="5846040"/>
              <a:ext cx="4871880" cy="1799640"/>
            </a:xfrm>
            <a:prstGeom prst="rect">
              <a:avLst/>
            </a:prstGeom>
            <a:noFill/>
            <a:ln w="0">
              <a:noFill/>
            </a:ln>
          </p:spPr>
          <p:style>
            <a:lnRef idx="0">
              <a:scrgbClr r="0" g="0" b="0"/>
            </a:lnRef>
            <a:fillRef idx="0">
              <a:scrgbClr r="0" g="0" b="0"/>
            </a:fillRef>
            <a:effectRef idx="0">
              <a:scrgbClr r="0" g="0" b="0"/>
            </a:effectRef>
            <a:fontRef idx="minor"/>
          </p:style>
          <p:txBody>
            <a:bodyPr lIns="254160" tIns="254160" rIns="254160" bIns="254160" anchor="ctr">
              <a:noAutofit/>
            </a:bodyPr>
            <a:lstStyle/>
            <a:p>
              <a:pPr>
                <a:lnSpc>
                  <a:spcPts val="3359"/>
                </a:lnSpc>
              </a:pPr>
              <a:r>
                <a:rPr lang="en-US" sz="2400" b="0" u="sng" strike="noStrike" spc="-1">
                  <a:solidFill>
                    <a:srgbClr val="0000FF"/>
                  </a:solidFill>
                  <a:uFillTx/>
                  <a:latin typeface="Arial"/>
                  <a:ea typeface="DejaVu Sans"/>
                  <a:hlinkClick r:id="rId4"/>
                </a:rPr>
                <a:t>Secção de Municípios para os ODS da ANMP</a:t>
              </a:r>
              <a:r>
                <a:rPr lang="en-US" sz="2400" b="0" strike="noStrike" spc="-1">
                  <a:solidFill>
                    <a:srgbClr val="000000"/>
                  </a:solidFill>
                  <a:latin typeface="Arial"/>
                  <a:ea typeface="DejaVu Sans"/>
                </a:rPr>
                <a:t> Criada em 2022</a:t>
              </a:r>
              <a:endParaRPr lang="pt-PT" sz="2400" b="0" strike="noStrike" spc="-1">
                <a:latin typeface="Arial"/>
              </a:endParaRPr>
            </a:p>
            <a:p>
              <a:pPr algn="ctr">
                <a:lnSpc>
                  <a:spcPts val="3359"/>
                </a:lnSpc>
              </a:pPr>
              <a:endParaRPr lang="pt-PT" sz="2400" b="0" strike="noStrike" spc="-1">
                <a:latin typeface="Arial"/>
              </a:endParaRPr>
            </a:p>
          </p:txBody>
        </p:sp>
      </p:grpSp>
      <p:grpSp>
        <p:nvGrpSpPr>
          <p:cNvPr id="338" name="Group 11"/>
          <p:cNvGrpSpPr/>
          <p:nvPr/>
        </p:nvGrpSpPr>
        <p:grpSpPr>
          <a:xfrm>
            <a:off x="671760" y="2690640"/>
            <a:ext cx="4907880" cy="2889000"/>
            <a:chOff x="671760" y="2690640"/>
            <a:chExt cx="4907880" cy="2889000"/>
          </a:xfrm>
        </p:grpSpPr>
        <p:sp>
          <p:nvSpPr>
            <p:cNvPr id="339" name="Freeform 12"/>
            <p:cNvSpPr/>
            <p:nvPr/>
          </p:nvSpPr>
          <p:spPr>
            <a:xfrm>
              <a:off x="671760" y="2931120"/>
              <a:ext cx="4907880" cy="2648520"/>
            </a:xfrm>
            <a:custGeom>
              <a:avLst/>
              <a:gdLst/>
              <a:ahLst/>
              <a:cxnLst/>
              <a:rect l="l" t="t" r="r" b="b"/>
              <a:pathLst>
                <a:path w="1136232" h="629841">
                  <a:moveTo>
                    <a:pt x="0" y="0"/>
                  </a:moveTo>
                  <a:lnTo>
                    <a:pt x="1136232" y="0"/>
                  </a:lnTo>
                  <a:lnTo>
                    <a:pt x="1136232" y="629841"/>
                  </a:lnTo>
                  <a:lnTo>
                    <a:pt x="0" y="629841"/>
                  </a:lnTo>
                  <a:close/>
                </a:path>
              </a:pathLst>
            </a:custGeom>
            <a:solidFill>
              <a:srgbClr val="FFFFFF"/>
            </a:solidFill>
            <a:ln w="95250" cap="sq">
              <a:solidFill>
                <a:srgbClr val="3F8DDC"/>
              </a:solidFill>
              <a:miter/>
            </a:ln>
          </p:spPr>
          <p:style>
            <a:lnRef idx="0">
              <a:scrgbClr r="0" g="0" b="0"/>
            </a:lnRef>
            <a:fillRef idx="0">
              <a:scrgbClr r="0" g="0" b="0"/>
            </a:fillRef>
            <a:effectRef idx="0">
              <a:scrgbClr r="0" g="0" b="0"/>
            </a:effectRef>
            <a:fontRef idx="minor"/>
          </p:style>
        </p:sp>
        <p:sp>
          <p:nvSpPr>
            <p:cNvPr id="340" name="TextBox 13"/>
            <p:cNvSpPr/>
            <p:nvPr/>
          </p:nvSpPr>
          <p:spPr>
            <a:xfrm>
              <a:off x="671760" y="2690640"/>
              <a:ext cx="4907880" cy="2889000"/>
            </a:xfrm>
            <a:prstGeom prst="rect">
              <a:avLst/>
            </a:prstGeom>
            <a:noFill/>
            <a:ln w="0">
              <a:noFill/>
            </a:ln>
          </p:spPr>
          <p:style>
            <a:lnRef idx="0">
              <a:scrgbClr r="0" g="0" b="0"/>
            </a:lnRef>
            <a:fillRef idx="0">
              <a:scrgbClr r="0" g="0" b="0"/>
            </a:fillRef>
            <a:effectRef idx="0">
              <a:scrgbClr r="0" g="0" b="0"/>
            </a:effectRef>
            <a:fontRef idx="minor"/>
          </p:style>
          <p:txBody>
            <a:bodyPr lIns="254160" tIns="254160" rIns="254160" bIns="254160" anchor="ctr">
              <a:noAutofit/>
            </a:bodyPr>
            <a:lstStyle/>
            <a:p>
              <a:pPr>
                <a:lnSpc>
                  <a:spcPts val="3359"/>
                </a:lnSpc>
              </a:pPr>
              <a:r>
                <a:rPr lang="en-US" sz="2400" b="0" u="sng" strike="noStrike" spc="-1">
                  <a:solidFill>
                    <a:srgbClr val="0000FF"/>
                  </a:solidFill>
                  <a:uFillTx/>
                  <a:latin typeface="Arial"/>
                  <a:ea typeface="DejaVu Sans"/>
                  <a:hlinkClick r:id="rId5"/>
                </a:rPr>
                <a:t>Rede Intermunicipal de Cooperação para o Desenvolvimento</a:t>
              </a:r>
              <a:endParaRPr lang="pt-PT" sz="2400" b="0" strike="noStrike" spc="-1">
                <a:latin typeface="Arial"/>
              </a:endParaRPr>
            </a:p>
            <a:p>
              <a:pPr>
                <a:lnSpc>
                  <a:spcPts val="3359"/>
                </a:lnSpc>
              </a:pPr>
              <a:r>
                <a:rPr lang="en-US" sz="2400" b="0" strike="noStrike" spc="-1">
                  <a:solidFill>
                    <a:srgbClr val="000000"/>
                  </a:solidFill>
                  <a:latin typeface="Arial"/>
                  <a:ea typeface="DejaVu Sans"/>
                </a:rPr>
                <a:t>Criada em 2013</a:t>
              </a:r>
              <a:endParaRPr lang="pt-PT" sz="2400" b="0" strike="noStrike" spc="-1">
                <a:latin typeface="Arial"/>
              </a:endParaRPr>
            </a:p>
            <a:p>
              <a:pPr algn="ctr">
                <a:lnSpc>
                  <a:spcPts val="3359"/>
                </a:lnSpc>
              </a:pPr>
              <a:endParaRPr lang="pt-PT" sz="2400" b="0" strike="noStrike" spc="-1">
                <a:latin typeface="Arial"/>
              </a:endParaRPr>
            </a:p>
          </p:txBody>
        </p:sp>
      </p:grpSp>
      <p:sp>
        <p:nvSpPr>
          <p:cNvPr id="341" name="TextBox 14"/>
          <p:cNvSpPr/>
          <p:nvPr/>
        </p:nvSpPr>
        <p:spPr>
          <a:xfrm>
            <a:off x="1206360" y="1467000"/>
            <a:ext cx="15873120" cy="899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084"/>
              </a:lnSpc>
            </a:pPr>
            <a:r>
              <a:rPr lang="pt-PT" sz="4400" b="1" strike="noStrike" spc="-1">
                <a:solidFill>
                  <a:srgbClr val="3F8DDC"/>
                </a:solidFill>
                <a:latin typeface="Arial"/>
                <a:ea typeface="DejaVu Sans"/>
              </a:rPr>
              <a:t>Redes que potenciam o trabalho e a comunicação em ODS</a:t>
            </a:r>
            <a:endParaRPr lang="pt-PT" sz="4400" b="0" strike="noStrike" spc="-1">
              <a:latin typeface="Arial"/>
            </a:endParaRPr>
          </a:p>
        </p:txBody>
      </p:sp>
      <p:grpSp>
        <p:nvGrpSpPr>
          <p:cNvPr id="342" name="Group 15"/>
          <p:cNvGrpSpPr/>
          <p:nvPr/>
        </p:nvGrpSpPr>
        <p:grpSpPr>
          <a:xfrm>
            <a:off x="6267960" y="7009560"/>
            <a:ext cx="5467680" cy="2975760"/>
            <a:chOff x="6267960" y="7009560"/>
            <a:chExt cx="5467680" cy="2975760"/>
          </a:xfrm>
        </p:grpSpPr>
        <p:sp>
          <p:nvSpPr>
            <p:cNvPr id="343" name="Freeform 16"/>
            <p:cNvSpPr/>
            <p:nvPr/>
          </p:nvSpPr>
          <p:spPr>
            <a:xfrm>
              <a:off x="6267960" y="7257240"/>
              <a:ext cx="5467680" cy="2728080"/>
            </a:xfrm>
            <a:custGeom>
              <a:avLst/>
              <a:gdLst/>
              <a:ahLst/>
              <a:cxnLst/>
              <a:rect l="l" t="t" r="r" b="b"/>
              <a:pathLst>
                <a:path w="1407345" h="629841">
                  <a:moveTo>
                    <a:pt x="0" y="0"/>
                  </a:moveTo>
                  <a:lnTo>
                    <a:pt x="1407345" y="0"/>
                  </a:lnTo>
                  <a:lnTo>
                    <a:pt x="1407345" y="629841"/>
                  </a:lnTo>
                  <a:lnTo>
                    <a:pt x="0" y="629841"/>
                  </a:lnTo>
                  <a:close/>
                </a:path>
              </a:pathLst>
            </a:custGeom>
            <a:solidFill>
              <a:srgbClr val="FFFFFF"/>
            </a:solidFill>
            <a:ln w="95250" cap="sq">
              <a:solidFill>
                <a:srgbClr val="3F8DDC"/>
              </a:solidFill>
              <a:miter/>
            </a:ln>
          </p:spPr>
          <p:style>
            <a:lnRef idx="0">
              <a:scrgbClr r="0" g="0" b="0"/>
            </a:lnRef>
            <a:fillRef idx="0">
              <a:scrgbClr r="0" g="0" b="0"/>
            </a:fillRef>
            <a:effectRef idx="0">
              <a:scrgbClr r="0" g="0" b="0"/>
            </a:effectRef>
            <a:fontRef idx="minor"/>
          </p:style>
        </p:sp>
        <p:sp>
          <p:nvSpPr>
            <p:cNvPr id="344" name="TextBox 17"/>
            <p:cNvSpPr/>
            <p:nvPr/>
          </p:nvSpPr>
          <p:spPr>
            <a:xfrm>
              <a:off x="6267960" y="7009560"/>
              <a:ext cx="5467680" cy="2975760"/>
            </a:xfrm>
            <a:prstGeom prst="rect">
              <a:avLst/>
            </a:prstGeom>
            <a:noFill/>
            <a:ln w="0">
              <a:noFill/>
            </a:ln>
          </p:spPr>
          <p:style>
            <a:lnRef idx="0">
              <a:scrgbClr r="0" g="0" b="0"/>
            </a:lnRef>
            <a:fillRef idx="0">
              <a:scrgbClr r="0" g="0" b="0"/>
            </a:fillRef>
            <a:effectRef idx="0">
              <a:scrgbClr r="0" g="0" b="0"/>
            </a:effectRef>
            <a:fontRef idx="minor"/>
          </p:style>
          <p:txBody>
            <a:bodyPr lIns="254160" tIns="254160" rIns="254160" bIns="254160" anchor="ctr">
              <a:noAutofit/>
            </a:bodyPr>
            <a:lstStyle/>
            <a:p>
              <a:pPr>
                <a:lnSpc>
                  <a:spcPts val="3359"/>
                </a:lnSpc>
              </a:pPr>
              <a:r>
                <a:rPr lang="en-US" sz="2400" b="0" u="sng" strike="noStrike" spc="-1">
                  <a:solidFill>
                    <a:srgbClr val="0000FF"/>
                  </a:solidFill>
                  <a:uFillTx/>
                  <a:latin typeface="Arial"/>
                  <a:ea typeface="DejaVu Sans"/>
                  <a:hlinkClick r:id="rId6"/>
                </a:rPr>
                <a:t>Sustainable Development Solutions Network</a:t>
              </a:r>
              <a:endParaRPr lang="pt-PT" sz="2400" b="0" strike="noStrike" spc="-1">
                <a:latin typeface="Arial"/>
              </a:endParaRPr>
            </a:p>
            <a:p>
              <a:pPr>
                <a:lnSpc>
                  <a:spcPts val="3359"/>
                </a:lnSpc>
              </a:pPr>
              <a:r>
                <a:rPr lang="en-US" sz="2400" b="0" strike="noStrike" spc="-1">
                  <a:solidFill>
                    <a:srgbClr val="000000"/>
                  </a:solidFill>
                  <a:latin typeface="Arial"/>
                  <a:ea typeface="DejaVu Sans"/>
                </a:rPr>
                <a:t>Criada em 2012</a:t>
              </a:r>
              <a:endParaRPr lang="pt-PT" sz="2400" b="0" strike="noStrike" spc="-1">
                <a:latin typeface="Arial"/>
              </a:endParaRPr>
            </a:p>
            <a:p>
              <a:pPr>
                <a:lnSpc>
                  <a:spcPts val="3359"/>
                </a:lnSpc>
              </a:pPr>
              <a:r>
                <a:rPr lang="en-US" sz="2400" b="1" strike="noStrike" spc="-1">
                  <a:solidFill>
                    <a:srgbClr val="000000"/>
                  </a:solidFill>
                  <a:latin typeface="Arial"/>
                  <a:ea typeface="DejaVu Sans"/>
                </a:rPr>
                <a:t>Lançamento da SDSN Portugal </a:t>
              </a:r>
              <a:endParaRPr lang="pt-PT" sz="2400" b="0" strike="noStrike" spc="-1">
                <a:latin typeface="Arial"/>
              </a:endParaRPr>
            </a:p>
            <a:p>
              <a:pPr>
                <a:lnSpc>
                  <a:spcPts val="3359"/>
                </a:lnSpc>
              </a:pPr>
              <a:r>
                <a:rPr lang="en-US" sz="2400" b="1" strike="noStrike" spc="-1">
                  <a:solidFill>
                    <a:srgbClr val="000000"/>
                  </a:solidFill>
                  <a:latin typeface="Arial"/>
                  <a:ea typeface="DejaVu Sans"/>
                </a:rPr>
                <a:t>a 2 de novembro de 2023</a:t>
              </a:r>
              <a:endParaRPr lang="pt-PT" sz="2400" b="0" strike="noStrike" spc="-1">
                <a:latin typeface="Arial"/>
              </a:endParaRPr>
            </a:p>
          </p:txBody>
        </p:sp>
      </p:grpSp>
      <p:sp>
        <p:nvSpPr>
          <p:cNvPr id="345" name="Freeform 18"/>
          <p:cNvSpPr/>
          <p:nvPr/>
        </p:nvSpPr>
        <p:spPr>
          <a:xfrm>
            <a:off x="6379560" y="3060000"/>
            <a:ext cx="5294160" cy="3719160"/>
          </a:xfrm>
          <a:custGeom>
            <a:avLst/>
            <a:gdLst/>
            <a:ahLst/>
            <a:cxnLst/>
            <a:rect l="l" t="t" r="r" b="b"/>
            <a:pathLst>
              <a:path w="5296370" h="3721252">
                <a:moveTo>
                  <a:pt x="0" y="0"/>
                </a:moveTo>
                <a:lnTo>
                  <a:pt x="5296370" y="0"/>
                </a:lnTo>
                <a:lnTo>
                  <a:pt x="5296370" y="3721252"/>
                </a:lnTo>
                <a:lnTo>
                  <a:pt x="0" y="3721252"/>
                </a:lnTo>
                <a:lnTo>
                  <a:pt x="0" y="0"/>
                </a:lnTo>
                <a:close/>
              </a:path>
            </a:pathLst>
          </a:custGeom>
          <a:blipFill rotWithShape="0">
            <a:blip r:embed="rId7"/>
            <a:srcRect/>
            <a:stretch/>
          </a:blipFill>
          <a:ln w="0">
            <a:noFill/>
          </a:ln>
        </p:spPr>
        <p:style>
          <a:lnRef idx="0">
            <a:scrgbClr r="0" g="0" b="0"/>
          </a:lnRef>
          <a:fillRef idx="0">
            <a:scrgbClr r="0" g="0" b="0"/>
          </a:fillRef>
          <a:effectRef idx="0">
            <a:scrgbClr r="0" g="0" b="0"/>
          </a:effectRef>
          <a:fontRef idx="minor"/>
        </p:style>
      </p:sp>
      <p:grpSp>
        <p:nvGrpSpPr>
          <p:cNvPr id="346" name="Group 19"/>
          <p:cNvGrpSpPr/>
          <p:nvPr/>
        </p:nvGrpSpPr>
        <p:grpSpPr>
          <a:xfrm>
            <a:off x="0" y="-9360"/>
            <a:ext cx="18285840" cy="1018800"/>
            <a:chOff x="0" y="-9360"/>
            <a:chExt cx="18285840" cy="1018800"/>
          </a:xfrm>
        </p:grpSpPr>
        <p:sp>
          <p:nvSpPr>
            <p:cNvPr id="347" name="Freeform 20"/>
            <p:cNvSpPr/>
            <p:nvPr/>
          </p:nvSpPr>
          <p:spPr>
            <a:xfrm>
              <a:off x="0" y="-936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pic>
        <p:nvPicPr>
          <p:cNvPr id="348" name="Picture 285"/>
          <p:cNvPicPr/>
          <p:nvPr/>
        </p:nvPicPr>
        <p:blipFill>
          <a:blip r:embed="rId8"/>
          <a:stretch/>
        </p:blipFill>
        <p:spPr>
          <a:xfrm>
            <a:off x="12344400" y="360"/>
            <a:ext cx="6259680" cy="1063800"/>
          </a:xfrm>
          <a:prstGeom prst="rect">
            <a:avLst/>
          </a:prstGeom>
          <a:ln w="0">
            <a:noFill/>
          </a:ln>
        </p:spPr>
      </p:pic>
      <p:sp>
        <p:nvSpPr>
          <p:cNvPr id="349" name="TextBox 52"/>
          <p:cNvSpPr/>
          <p:nvPr/>
        </p:nvSpPr>
        <p:spPr>
          <a:xfrm>
            <a:off x="758880" y="343800"/>
            <a:ext cx="17130600" cy="1015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4. ESTADO DA ARTE - COMUNICAÇÃO EM ODS </a:t>
            </a:r>
            <a:endParaRPr lang="pt-PT" sz="4000" b="0" strike="noStrike" spc="-1">
              <a:latin typeface="Arial"/>
            </a:endParaRPr>
          </a:p>
          <a:p>
            <a:pPr>
              <a:lnSpc>
                <a:spcPts val="4000"/>
              </a:lnSpc>
            </a:pPr>
            <a:endParaRPr lang="pt-PT" sz="4000" b="0" strike="noStrike" spc="-1">
              <a:latin typeface="Arial"/>
            </a:endParaRPr>
          </a:p>
        </p:txBody>
      </p:sp>
      <p:sp>
        <p:nvSpPr>
          <p:cNvPr id="350"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9"/>
            <a:srcRect/>
            <a:stretch/>
          </a:blipFill>
          <a:ln w="0">
            <a:noFill/>
          </a:ln>
        </p:spPr>
        <p:style>
          <a:lnRef idx="0">
            <a:scrgbClr r="0" g="0" b="0"/>
          </a:lnRef>
          <a:fillRef idx="0">
            <a:scrgbClr r="0" g="0" b="0"/>
          </a:fillRef>
          <a:effectRef idx="0">
            <a:scrgbClr r="0" g="0" b="0"/>
          </a:effectRef>
          <a:fontRef idx="minor"/>
        </p:style>
      </p:sp>
      <p:sp>
        <p:nvSpPr>
          <p:cNvPr id="351"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13</a:t>
            </a:r>
            <a:endParaRPr lang="pt-PT"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2" name="Group 2"/>
          <p:cNvGrpSpPr/>
          <p:nvPr/>
        </p:nvGrpSpPr>
        <p:grpSpPr>
          <a:xfrm>
            <a:off x="8339760" y="2063160"/>
            <a:ext cx="244440" cy="241920"/>
            <a:chOff x="8339760" y="2063160"/>
            <a:chExt cx="244440" cy="241920"/>
          </a:xfrm>
        </p:grpSpPr>
        <p:sp>
          <p:nvSpPr>
            <p:cNvPr id="353" name="Freeform 3"/>
            <p:cNvSpPr/>
            <p:nvPr/>
          </p:nvSpPr>
          <p:spPr>
            <a:xfrm>
              <a:off x="8339760" y="2063160"/>
              <a:ext cx="244440" cy="241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354" name="Group 4"/>
          <p:cNvGrpSpPr/>
          <p:nvPr/>
        </p:nvGrpSpPr>
        <p:grpSpPr>
          <a:xfrm>
            <a:off x="8358840" y="3841200"/>
            <a:ext cx="244440" cy="241920"/>
            <a:chOff x="8358840" y="3841200"/>
            <a:chExt cx="244440" cy="241920"/>
          </a:xfrm>
        </p:grpSpPr>
        <p:sp>
          <p:nvSpPr>
            <p:cNvPr id="355" name="Freeform 5"/>
            <p:cNvSpPr/>
            <p:nvPr/>
          </p:nvSpPr>
          <p:spPr>
            <a:xfrm>
              <a:off x="8358840" y="3841200"/>
              <a:ext cx="244440" cy="241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356" name="Group 6"/>
          <p:cNvGrpSpPr/>
          <p:nvPr/>
        </p:nvGrpSpPr>
        <p:grpSpPr>
          <a:xfrm>
            <a:off x="8358840" y="5542560"/>
            <a:ext cx="244440" cy="241920"/>
            <a:chOff x="8358840" y="5542560"/>
            <a:chExt cx="244440" cy="241920"/>
          </a:xfrm>
        </p:grpSpPr>
        <p:sp>
          <p:nvSpPr>
            <p:cNvPr id="357" name="Freeform 7"/>
            <p:cNvSpPr/>
            <p:nvPr/>
          </p:nvSpPr>
          <p:spPr>
            <a:xfrm>
              <a:off x="8358840" y="5542560"/>
              <a:ext cx="244440" cy="241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358" name="Group 8"/>
          <p:cNvGrpSpPr/>
          <p:nvPr/>
        </p:nvGrpSpPr>
        <p:grpSpPr>
          <a:xfrm>
            <a:off x="8339760" y="7084800"/>
            <a:ext cx="244440" cy="241920"/>
            <a:chOff x="8339760" y="7084800"/>
            <a:chExt cx="244440" cy="241920"/>
          </a:xfrm>
        </p:grpSpPr>
        <p:sp>
          <p:nvSpPr>
            <p:cNvPr id="359" name="Freeform 9"/>
            <p:cNvSpPr/>
            <p:nvPr/>
          </p:nvSpPr>
          <p:spPr>
            <a:xfrm>
              <a:off x="8339760" y="7084800"/>
              <a:ext cx="244440" cy="241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360" name="Group 10"/>
          <p:cNvGrpSpPr/>
          <p:nvPr/>
        </p:nvGrpSpPr>
        <p:grpSpPr>
          <a:xfrm>
            <a:off x="8368200" y="8057160"/>
            <a:ext cx="244440" cy="241920"/>
            <a:chOff x="8368200" y="8057160"/>
            <a:chExt cx="244440" cy="241920"/>
          </a:xfrm>
        </p:grpSpPr>
        <p:sp>
          <p:nvSpPr>
            <p:cNvPr id="361" name="Freeform 11"/>
            <p:cNvSpPr/>
            <p:nvPr/>
          </p:nvSpPr>
          <p:spPr>
            <a:xfrm>
              <a:off x="8368200" y="8057160"/>
              <a:ext cx="244440" cy="241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362" name="Group 12"/>
          <p:cNvGrpSpPr/>
          <p:nvPr/>
        </p:nvGrpSpPr>
        <p:grpSpPr>
          <a:xfrm>
            <a:off x="8358840" y="8854560"/>
            <a:ext cx="244440" cy="241920"/>
            <a:chOff x="8358840" y="8854560"/>
            <a:chExt cx="244440" cy="241920"/>
          </a:xfrm>
        </p:grpSpPr>
        <p:sp>
          <p:nvSpPr>
            <p:cNvPr id="363" name="Freeform 13"/>
            <p:cNvSpPr/>
            <p:nvPr/>
          </p:nvSpPr>
          <p:spPr>
            <a:xfrm>
              <a:off x="8358840" y="8854560"/>
              <a:ext cx="244440" cy="241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364" name="Group 15"/>
          <p:cNvGrpSpPr/>
          <p:nvPr/>
        </p:nvGrpSpPr>
        <p:grpSpPr>
          <a:xfrm>
            <a:off x="0" y="7920"/>
            <a:ext cx="18285840" cy="1018800"/>
            <a:chOff x="0" y="7920"/>
            <a:chExt cx="18285840" cy="1018800"/>
          </a:xfrm>
        </p:grpSpPr>
        <p:sp>
          <p:nvSpPr>
            <p:cNvPr id="365" name="Freeform 16"/>
            <p:cNvSpPr/>
            <p:nvPr/>
          </p:nvSpPr>
          <p:spPr>
            <a:xfrm>
              <a:off x="0" y="792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366" name="TextBox 17"/>
          <p:cNvSpPr/>
          <p:nvPr/>
        </p:nvSpPr>
        <p:spPr>
          <a:xfrm>
            <a:off x="758880" y="356040"/>
            <a:ext cx="17130600" cy="1015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4. ESTADO DA ARTE - COMUNICAÇÃO EM ODS </a:t>
            </a:r>
            <a:endParaRPr lang="pt-PT" sz="4000" b="0" strike="noStrike" spc="-1">
              <a:latin typeface="Arial"/>
            </a:endParaRPr>
          </a:p>
          <a:p>
            <a:pPr>
              <a:lnSpc>
                <a:spcPts val="4000"/>
              </a:lnSpc>
            </a:pPr>
            <a:endParaRPr lang="pt-PT" sz="4000" b="0" strike="noStrike" spc="-1">
              <a:latin typeface="Arial"/>
            </a:endParaRPr>
          </a:p>
        </p:txBody>
      </p:sp>
      <p:sp>
        <p:nvSpPr>
          <p:cNvPr id="367" name="Freeform 19"/>
          <p:cNvSpPr/>
          <p:nvPr/>
        </p:nvSpPr>
        <p:spPr>
          <a:xfrm>
            <a:off x="232920" y="4099320"/>
            <a:ext cx="6110280" cy="3558600"/>
          </a:xfrm>
          <a:custGeom>
            <a:avLst/>
            <a:gdLst/>
            <a:ahLst/>
            <a:cxnLst/>
            <a:rect l="l" t="t" r="r" b="b"/>
            <a:pathLst>
              <a:path w="6112453" h="3560923">
                <a:moveTo>
                  <a:pt x="0" y="0"/>
                </a:moveTo>
                <a:lnTo>
                  <a:pt x="6112453" y="0"/>
                </a:lnTo>
                <a:lnTo>
                  <a:pt x="6112453" y="3560923"/>
                </a:lnTo>
                <a:lnTo>
                  <a:pt x="0" y="3560923"/>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368" name="Freeform 20"/>
          <p:cNvSpPr/>
          <p:nvPr/>
        </p:nvSpPr>
        <p:spPr>
          <a:xfrm>
            <a:off x="3921120" y="1265040"/>
            <a:ext cx="2795400" cy="2631240"/>
          </a:xfrm>
          <a:custGeom>
            <a:avLst/>
            <a:gdLst/>
            <a:ahLst/>
            <a:cxnLst/>
            <a:rect l="l" t="t" r="r" b="b"/>
            <a:pathLst>
              <a:path w="2797725" h="2633358">
                <a:moveTo>
                  <a:pt x="0" y="0"/>
                </a:moveTo>
                <a:lnTo>
                  <a:pt x="2797724" y="0"/>
                </a:lnTo>
                <a:lnTo>
                  <a:pt x="2797724" y="2633358"/>
                </a:lnTo>
                <a:lnTo>
                  <a:pt x="0" y="263335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369" name="TextBox 21"/>
          <p:cNvSpPr/>
          <p:nvPr/>
        </p:nvSpPr>
        <p:spPr>
          <a:xfrm>
            <a:off x="609480" y="1455480"/>
            <a:ext cx="2677320" cy="1798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spAutoFit/>
          </a:bodyPr>
          <a:lstStyle/>
          <a:p>
            <a:pPr>
              <a:lnSpc>
                <a:spcPts val="7084"/>
              </a:lnSpc>
            </a:pPr>
            <a:r>
              <a:rPr lang="pt-PT" sz="4400" b="1" strike="noStrike" spc="-1">
                <a:solidFill>
                  <a:srgbClr val="3F8DDC"/>
                </a:solidFill>
                <a:latin typeface="Arial"/>
                <a:ea typeface="DejaVu Sans"/>
              </a:rPr>
              <a:t>Caso </a:t>
            </a:r>
            <a:endParaRPr lang="pt-PT" sz="4400" b="0" strike="noStrike" spc="-1">
              <a:latin typeface="Arial"/>
            </a:endParaRPr>
          </a:p>
          <a:p>
            <a:pPr>
              <a:lnSpc>
                <a:spcPts val="7084"/>
              </a:lnSpc>
            </a:pPr>
            <a:r>
              <a:rPr lang="pt-PT" sz="4400" b="1" strike="noStrike" spc="-1">
                <a:solidFill>
                  <a:srgbClr val="3F8DDC"/>
                </a:solidFill>
                <a:latin typeface="Arial"/>
                <a:ea typeface="DejaVu Sans"/>
              </a:rPr>
              <a:t>de estudo</a:t>
            </a:r>
            <a:endParaRPr lang="pt-PT" sz="4400" b="0" strike="noStrike" spc="-1">
              <a:latin typeface="Arial"/>
            </a:endParaRPr>
          </a:p>
        </p:txBody>
      </p:sp>
      <p:sp>
        <p:nvSpPr>
          <p:cNvPr id="370" name="TextBox 22"/>
          <p:cNvSpPr/>
          <p:nvPr/>
        </p:nvSpPr>
        <p:spPr>
          <a:xfrm>
            <a:off x="9060480" y="5406480"/>
            <a:ext cx="7325640" cy="888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pt-PT" sz="2500" b="0" strike="noStrike" spc="-1">
                <a:solidFill>
                  <a:srgbClr val="191919"/>
                </a:solidFill>
                <a:latin typeface="Arial"/>
                <a:ea typeface="DejaVu Sans"/>
              </a:rPr>
              <a:t>Ao nível interno não consideram que os funcionários estejam sensibilizados para os ODS;</a:t>
            </a:r>
            <a:endParaRPr lang="pt-PT" sz="2500" b="0" strike="noStrike" spc="-1">
              <a:latin typeface="Arial"/>
            </a:endParaRPr>
          </a:p>
        </p:txBody>
      </p:sp>
      <p:sp>
        <p:nvSpPr>
          <p:cNvPr id="371" name="TextBox 23"/>
          <p:cNvSpPr/>
          <p:nvPr/>
        </p:nvSpPr>
        <p:spPr>
          <a:xfrm>
            <a:off x="9060480" y="3698640"/>
            <a:ext cx="7325640" cy="1332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498"/>
              </a:lnSpc>
            </a:pPr>
            <a:r>
              <a:rPr lang="pt-PT" sz="2500" b="0" strike="noStrike" spc="-1">
                <a:solidFill>
                  <a:srgbClr val="191919"/>
                </a:solidFill>
                <a:latin typeface="Arial"/>
                <a:ea typeface="DejaVu Sans"/>
              </a:rPr>
              <a:t>Câmara municipal de pequena dimensão/equipa </a:t>
            </a:r>
            <a:endParaRPr lang="pt-PT" sz="2500" b="0" strike="noStrike" spc="-1">
              <a:latin typeface="Arial"/>
            </a:endParaRPr>
          </a:p>
          <a:p>
            <a:pPr>
              <a:lnSpc>
                <a:spcPts val="3498"/>
              </a:lnSpc>
            </a:pPr>
            <a:r>
              <a:rPr lang="pt-PT" sz="2500" b="0" strike="noStrike" spc="-1">
                <a:solidFill>
                  <a:srgbClr val="191919"/>
                </a:solidFill>
                <a:latin typeface="Arial"/>
                <a:ea typeface="DejaVu Sans"/>
              </a:rPr>
              <a:t>de 2 pessoas que trabalha diversas áreas para além dos ODS;</a:t>
            </a:r>
            <a:endParaRPr lang="pt-PT" sz="2500" b="0" strike="noStrike" spc="-1">
              <a:latin typeface="Arial"/>
            </a:endParaRPr>
          </a:p>
        </p:txBody>
      </p:sp>
      <p:sp>
        <p:nvSpPr>
          <p:cNvPr id="372" name="TextBox 24"/>
          <p:cNvSpPr/>
          <p:nvPr/>
        </p:nvSpPr>
        <p:spPr>
          <a:xfrm>
            <a:off x="8996760" y="1889640"/>
            <a:ext cx="8260560" cy="1333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pt-PT" sz="2500" b="0" strike="noStrike" spc="-1">
                <a:solidFill>
                  <a:srgbClr val="191919"/>
                </a:solidFill>
                <a:latin typeface="Arial"/>
                <a:ea typeface="DejaVu Sans"/>
              </a:rPr>
              <a:t>Realiza atividades de relevo e que contribuem para </a:t>
            </a:r>
            <a:endParaRPr lang="pt-PT" sz="2500" b="0" strike="noStrike" spc="-1">
              <a:latin typeface="Arial"/>
            </a:endParaRPr>
          </a:p>
          <a:p>
            <a:pPr>
              <a:lnSpc>
                <a:spcPts val="3501"/>
              </a:lnSpc>
            </a:pPr>
            <a:r>
              <a:rPr lang="pt-PT" sz="2500" b="0" strike="noStrike" spc="-1">
                <a:solidFill>
                  <a:srgbClr val="191919"/>
                </a:solidFill>
                <a:latin typeface="Arial"/>
                <a:ea typeface="DejaVu Sans"/>
              </a:rPr>
              <a:t>o cumprimento dos ODS, mas a divulgação não está associada  aos ODS;</a:t>
            </a:r>
            <a:endParaRPr lang="pt-PT" sz="2500" b="0" strike="noStrike" spc="-1">
              <a:latin typeface="Arial"/>
            </a:endParaRPr>
          </a:p>
        </p:txBody>
      </p:sp>
      <p:sp>
        <p:nvSpPr>
          <p:cNvPr id="373" name="TextBox 25"/>
          <p:cNvSpPr/>
          <p:nvPr/>
        </p:nvSpPr>
        <p:spPr>
          <a:xfrm>
            <a:off x="9135000" y="6952680"/>
            <a:ext cx="7251120" cy="444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pt-PT" sz="2500" b="0" strike="noStrike" spc="-1">
                <a:solidFill>
                  <a:srgbClr val="191919"/>
                </a:solidFill>
                <a:latin typeface="Arial"/>
                <a:ea typeface="DejaVu Sans"/>
              </a:rPr>
              <a:t>Referência à importância da formação na área;</a:t>
            </a:r>
            <a:endParaRPr lang="pt-PT" sz="2500" b="0" strike="noStrike" spc="-1">
              <a:latin typeface="Arial"/>
            </a:endParaRPr>
          </a:p>
        </p:txBody>
      </p:sp>
      <p:sp>
        <p:nvSpPr>
          <p:cNvPr id="374" name="TextBox 26"/>
          <p:cNvSpPr/>
          <p:nvPr/>
        </p:nvSpPr>
        <p:spPr>
          <a:xfrm>
            <a:off x="9144000" y="7927560"/>
            <a:ext cx="6265440" cy="444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pt-PT" sz="2500" b="0" strike="noStrike" spc="-1">
                <a:solidFill>
                  <a:srgbClr val="191919"/>
                </a:solidFill>
                <a:latin typeface="Arial"/>
                <a:ea typeface="DejaVu Sans"/>
              </a:rPr>
              <a:t>Vontade e disponibilidade para fazer mais;</a:t>
            </a:r>
            <a:endParaRPr lang="pt-PT" sz="2500" b="0" strike="noStrike" spc="-1">
              <a:latin typeface="Arial"/>
            </a:endParaRPr>
          </a:p>
        </p:txBody>
      </p:sp>
      <p:sp>
        <p:nvSpPr>
          <p:cNvPr id="375" name="TextBox 27"/>
          <p:cNvSpPr/>
          <p:nvPr/>
        </p:nvSpPr>
        <p:spPr>
          <a:xfrm>
            <a:off x="9135000" y="8768880"/>
            <a:ext cx="7501680" cy="1226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220"/>
              </a:lnSpc>
            </a:pPr>
            <a:r>
              <a:rPr lang="pt-PT" sz="2500" b="0" strike="noStrike" spc="-1">
                <a:solidFill>
                  <a:srgbClr val="000000"/>
                </a:solidFill>
                <a:latin typeface="Arial"/>
                <a:ea typeface="DejaVu Sans"/>
              </a:rPr>
              <a:t>Pertencer à RICD permite a realização de iniciativas com maior visibilidade/candidaturas/apoios financeiros.</a:t>
            </a:r>
            <a:endParaRPr lang="pt-PT" sz="2500" b="0" strike="noStrike" spc="-1">
              <a:latin typeface="Arial"/>
            </a:endParaRPr>
          </a:p>
        </p:txBody>
      </p:sp>
      <p:pic>
        <p:nvPicPr>
          <p:cNvPr id="376" name="Picture 312"/>
          <p:cNvPicPr/>
          <p:nvPr/>
        </p:nvPicPr>
        <p:blipFill>
          <a:blip r:embed="rId4"/>
          <a:stretch/>
        </p:blipFill>
        <p:spPr>
          <a:xfrm>
            <a:off x="12344400" y="360"/>
            <a:ext cx="6259680" cy="1063800"/>
          </a:xfrm>
          <a:prstGeom prst="rect">
            <a:avLst/>
          </a:prstGeom>
          <a:ln w="0">
            <a:noFill/>
          </a:ln>
        </p:spPr>
      </p:pic>
      <p:sp>
        <p:nvSpPr>
          <p:cNvPr id="377"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378"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14</a:t>
            </a:r>
            <a:endParaRPr lang="pt-PT" sz="1800" b="0" strike="noStrike" spc="-1">
              <a:latin typeface="Arial"/>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3"/>
          <p:cNvGrpSpPr/>
          <p:nvPr/>
        </p:nvGrpSpPr>
        <p:grpSpPr>
          <a:xfrm>
            <a:off x="-9360" y="0"/>
            <a:ext cx="18285840" cy="1018800"/>
            <a:chOff x="-9360" y="0"/>
            <a:chExt cx="18285840" cy="1018800"/>
          </a:xfrm>
        </p:grpSpPr>
        <p:sp>
          <p:nvSpPr>
            <p:cNvPr id="380" name="Freeform 4"/>
            <p:cNvSpPr/>
            <p:nvPr/>
          </p:nvSpPr>
          <p:spPr>
            <a:xfrm>
              <a:off x="-936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381" name="TextBox 5"/>
          <p:cNvSpPr/>
          <p:nvPr/>
        </p:nvSpPr>
        <p:spPr>
          <a:xfrm>
            <a:off x="785520" y="36108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5. PROPOSTAS DA SECÇÃO</a:t>
            </a:r>
            <a:endParaRPr lang="pt-PT" sz="4000" b="0" strike="noStrike" spc="-1">
              <a:latin typeface="Arial"/>
            </a:endParaRPr>
          </a:p>
        </p:txBody>
      </p:sp>
      <p:sp>
        <p:nvSpPr>
          <p:cNvPr id="382" name="TextBox 6"/>
          <p:cNvSpPr/>
          <p:nvPr/>
        </p:nvSpPr>
        <p:spPr>
          <a:xfrm>
            <a:off x="1828800" y="1594080"/>
            <a:ext cx="15687720" cy="95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779"/>
              </a:lnSpc>
            </a:pPr>
            <a:r>
              <a:rPr lang="pt-PT" sz="2700" b="0" strike="noStrike" spc="-1">
                <a:solidFill>
                  <a:srgbClr val="000000"/>
                </a:solidFill>
                <a:latin typeface="Arial"/>
                <a:ea typeface="DejaVu Sans"/>
              </a:rPr>
              <a:t>Criação de um plano de comunicação que dê resposta aos desafios gerais identificados, através do desenvolvimento de ações específicas e da implementação de linhas orientadoras.</a:t>
            </a:r>
            <a:endParaRPr lang="pt-PT" sz="2700" b="0" strike="noStrike" spc="-1">
              <a:latin typeface="Arial"/>
            </a:endParaRPr>
          </a:p>
        </p:txBody>
      </p:sp>
      <p:grpSp>
        <p:nvGrpSpPr>
          <p:cNvPr id="383" name="Group 7"/>
          <p:cNvGrpSpPr/>
          <p:nvPr/>
        </p:nvGrpSpPr>
        <p:grpSpPr>
          <a:xfrm>
            <a:off x="1899000" y="3421080"/>
            <a:ext cx="1157400" cy="1157400"/>
            <a:chOff x="1899000" y="3421080"/>
            <a:chExt cx="1157400" cy="1157400"/>
          </a:xfrm>
        </p:grpSpPr>
        <p:sp>
          <p:nvSpPr>
            <p:cNvPr id="384" name="Freeform 8"/>
            <p:cNvSpPr/>
            <p:nvPr/>
          </p:nvSpPr>
          <p:spPr>
            <a:xfrm>
              <a:off x="1899000" y="3421080"/>
              <a:ext cx="1157400" cy="115740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a:ln w="0">
              <a:noFill/>
            </a:ln>
          </p:spPr>
          <p:style>
            <a:lnRef idx="0">
              <a:scrgbClr r="0" g="0" b="0"/>
            </a:lnRef>
            <a:fillRef idx="0">
              <a:scrgbClr r="0" g="0" b="0"/>
            </a:fillRef>
            <a:effectRef idx="0">
              <a:scrgbClr r="0" g="0" b="0"/>
            </a:effectRef>
            <a:fontRef idx="minor"/>
          </p:style>
        </p:sp>
      </p:grpSp>
      <p:grpSp>
        <p:nvGrpSpPr>
          <p:cNvPr id="385" name="Group 9"/>
          <p:cNvGrpSpPr/>
          <p:nvPr/>
        </p:nvGrpSpPr>
        <p:grpSpPr>
          <a:xfrm>
            <a:off x="1899000" y="6465600"/>
            <a:ext cx="1157400" cy="1157400"/>
            <a:chOff x="1899000" y="6465600"/>
            <a:chExt cx="1157400" cy="1157400"/>
          </a:xfrm>
        </p:grpSpPr>
        <p:sp>
          <p:nvSpPr>
            <p:cNvPr id="386" name="Freeform 10"/>
            <p:cNvSpPr/>
            <p:nvPr/>
          </p:nvSpPr>
          <p:spPr>
            <a:xfrm>
              <a:off x="1899000" y="6465600"/>
              <a:ext cx="1157400" cy="115740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a:ln w="0">
              <a:noFill/>
            </a:ln>
          </p:spPr>
          <p:style>
            <a:lnRef idx="0">
              <a:scrgbClr r="0" g="0" b="0"/>
            </a:lnRef>
            <a:fillRef idx="0">
              <a:scrgbClr r="0" g="0" b="0"/>
            </a:fillRef>
            <a:effectRef idx="0">
              <a:scrgbClr r="0" g="0" b="0"/>
            </a:effectRef>
            <a:fontRef idx="minor"/>
          </p:style>
        </p:sp>
      </p:grpSp>
      <p:sp>
        <p:nvSpPr>
          <p:cNvPr id="387" name="Freeform 11"/>
          <p:cNvSpPr/>
          <p:nvPr/>
        </p:nvSpPr>
        <p:spPr>
          <a:xfrm>
            <a:off x="1925640" y="3537000"/>
            <a:ext cx="815040" cy="825480"/>
          </a:xfrm>
          <a:custGeom>
            <a:avLst/>
            <a:gdLst/>
            <a:ahLst/>
            <a:cxnLst/>
            <a:rect l="l" t="t" r="r" b="b"/>
            <a:pathLst>
              <a:path w="817081" h="827615">
                <a:moveTo>
                  <a:pt x="0" y="0"/>
                </a:moveTo>
                <a:lnTo>
                  <a:pt x="817081" y="0"/>
                </a:lnTo>
                <a:lnTo>
                  <a:pt x="817081" y="827615"/>
                </a:lnTo>
                <a:lnTo>
                  <a:pt x="0" y="827615"/>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388" name="Freeform 12"/>
          <p:cNvSpPr/>
          <p:nvPr/>
        </p:nvSpPr>
        <p:spPr>
          <a:xfrm>
            <a:off x="1783440" y="5619240"/>
            <a:ext cx="1098720" cy="844200"/>
          </a:xfrm>
          <a:custGeom>
            <a:avLst/>
            <a:gdLst/>
            <a:ahLst/>
            <a:cxnLst/>
            <a:rect l="l" t="t" r="r" b="b"/>
            <a:pathLst>
              <a:path w="1101058" h="846438">
                <a:moveTo>
                  <a:pt x="0" y="0"/>
                </a:moveTo>
                <a:lnTo>
                  <a:pt x="1101057" y="0"/>
                </a:lnTo>
                <a:lnTo>
                  <a:pt x="1101057" y="846438"/>
                </a:lnTo>
                <a:lnTo>
                  <a:pt x="0" y="84643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389" name="AutoShape 13"/>
          <p:cNvSpPr/>
          <p:nvPr/>
        </p:nvSpPr>
        <p:spPr>
          <a:xfrm>
            <a:off x="3336840" y="4527360"/>
            <a:ext cx="5108040" cy="360"/>
          </a:xfrm>
          <a:prstGeom prst="line">
            <a:avLst/>
          </a:prstGeom>
          <a:ln w="104775">
            <a:solidFill>
              <a:srgbClr val="FFFFFF"/>
            </a:solidFill>
            <a:round/>
          </a:ln>
        </p:spPr>
        <p:style>
          <a:lnRef idx="0">
            <a:scrgbClr r="0" g="0" b="0"/>
          </a:lnRef>
          <a:fillRef idx="0">
            <a:scrgbClr r="0" g="0" b="0"/>
          </a:fillRef>
          <a:effectRef idx="0">
            <a:scrgbClr r="0" g="0" b="0"/>
          </a:effectRef>
          <a:fontRef idx="minor"/>
        </p:style>
      </p:sp>
      <p:sp>
        <p:nvSpPr>
          <p:cNvPr id="390" name="AutoShape 14"/>
          <p:cNvSpPr/>
          <p:nvPr/>
        </p:nvSpPr>
        <p:spPr>
          <a:xfrm>
            <a:off x="3336840" y="7571880"/>
            <a:ext cx="5108040" cy="360"/>
          </a:xfrm>
          <a:prstGeom prst="line">
            <a:avLst/>
          </a:prstGeom>
          <a:ln w="104775">
            <a:solidFill>
              <a:srgbClr val="FFFFFF"/>
            </a:solidFill>
            <a:round/>
          </a:ln>
        </p:spPr>
        <p:style>
          <a:lnRef idx="0">
            <a:scrgbClr r="0" g="0" b="0"/>
          </a:lnRef>
          <a:fillRef idx="0">
            <a:scrgbClr r="0" g="0" b="0"/>
          </a:fillRef>
          <a:effectRef idx="0">
            <a:scrgbClr r="0" g="0" b="0"/>
          </a:effectRef>
          <a:fontRef idx="minor"/>
        </p:style>
      </p:sp>
      <p:grpSp>
        <p:nvGrpSpPr>
          <p:cNvPr id="391" name="Group 15"/>
          <p:cNvGrpSpPr/>
          <p:nvPr/>
        </p:nvGrpSpPr>
        <p:grpSpPr>
          <a:xfrm>
            <a:off x="8810640" y="6465600"/>
            <a:ext cx="1157400" cy="1157400"/>
            <a:chOff x="8810640" y="6465600"/>
            <a:chExt cx="1157400" cy="1157400"/>
          </a:xfrm>
        </p:grpSpPr>
        <p:sp>
          <p:nvSpPr>
            <p:cNvPr id="392" name="Freeform 16"/>
            <p:cNvSpPr/>
            <p:nvPr/>
          </p:nvSpPr>
          <p:spPr>
            <a:xfrm>
              <a:off x="8810640" y="6465600"/>
              <a:ext cx="1157400" cy="115740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a:ln w="0">
              <a:noFill/>
            </a:ln>
          </p:spPr>
          <p:style>
            <a:lnRef idx="0">
              <a:scrgbClr r="0" g="0" b="0"/>
            </a:lnRef>
            <a:fillRef idx="0">
              <a:scrgbClr r="0" g="0" b="0"/>
            </a:fillRef>
            <a:effectRef idx="0">
              <a:scrgbClr r="0" g="0" b="0"/>
            </a:effectRef>
            <a:fontRef idx="minor"/>
          </p:style>
        </p:sp>
      </p:grpSp>
      <p:sp>
        <p:nvSpPr>
          <p:cNvPr id="393" name="Freeform 17"/>
          <p:cNvSpPr/>
          <p:nvPr/>
        </p:nvSpPr>
        <p:spPr>
          <a:xfrm>
            <a:off x="9142560" y="3377160"/>
            <a:ext cx="825480" cy="825480"/>
          </a:xfrm>
          <a:custGeom>
            <a:avLst/>
            <a:gdLst/>
            <a:ahLst/>
            <a:cxnLst/>
            <a:rect l="l" t="t" r="r" b="b"/>
            <a:pathLst>
              <a:path w="827615" h="827615">
                <a:moveTo>
                  <a:pt x="0" y="0"/>
                </a:moveTo>
                <a:lnTo>
                  <a:pt x="827615" y="0"/>
                </a:lnTo>
                <a:lnTo>
                  <a:pt x="827615" y="827614"/>
                </a:lnTo>
                <a:lnTo>
                  <a:pt x="0" y="827614"/>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394" name="Freeform 18"/>
          <p:cNvSpPr/>
          <p:nvPr/>
        </p:nvSpPr>
        <p:spPr>
          <a:xfrm>
            <a:off x="8912880" y="5551200"/>
            <a:ext cx="1063440" cy="912240"/>
          </a:xfrm>
          <a:custGeom>
            <a:avLst/>
            <a:gdLst/>
            <a:ahLst/>
            <a:cxnLst/>
            <a:rect l="l" t="t" r="r" b="b"/>
            <a:pathLst>
              <a:path w="1065660" h="914530">
                <a:moveTo>
                  <a:pt x="0" y="0"/>
                </a:moveTo>
                <a:lnTo>
                  <a:pt x="1065661" y="0"/>
                </a:lnTo>
                <a:lnTo>
                  <a:pt x="1065661" y="914531"/>
                </a:lnTo>
                <a:lnTo>
                  <a:pt x="0" y="914531"/>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395" name="TextBox 19"/>
          <p:cNvSpPr/>
          <p:nvPr/>
        </p:nvSpPr>
        <p:spPr>
          <a:xfrm>
            <a:off x="10231560" y="5552640"/>
            <a:ext cx="4869360" cy="142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753"/>
              </a:lnSpc>
            </a:pPr>
            <a:r>
              <a:rPr lang="pt-PT" sz="2680" b="0" strike="noStrike" spc="-1">
                <a:solidFill>
                  <a:srgbClr val="000000"/>
                </a:solidFill>
                <a:latin typeface="Arial"/>
                <a:ea typeface="DejaVu Sans"/>
              </a:rPr>
              <a:t>Articular harmoniosamente </a:t>
            </a:r>
            <a:endParaRPr lang="pt-PT" sz="2680" b="0" strike="noStrike" spc="-1">
              <a:latin typeface="Arial"/>
            </a:endParaRPr>
          </a:p>
          <a:p>
            <a:pPr>
              <a:lnSpc>
                <a:spcPts val="3753"/>
              </a:lnSpc>
            </a:pPr>
            <a:r>
              <a:rPr lang="pt-PT" sz="2680" b="0" strike="noStrike" spc="-1">
                <a:solidFill>
                  <a:srgbClr val="000000"/>
                </a:solidFill>
                <a:latin typeface="Arial"/>
                <a:ea typeface="DejaVu Sans"/>
              </a:rPr>
              <a:t>as diversas atividades</a:t>
            </a:r>
            <a:endParaRPr lang="pt-PT" sz="2680" b="0" strike="noStrike" spc="-1">
              <a:latin typeface="Arial"/>
            </a:endParaRPr>
          </a:p>
          <a:p>
            <a:pPr>
              <a:lnSpc>
                <a:spcPts val="3753"/>
              </a:lnSpc>
            </a:pPr>
            <a:endParaRPr lang="pt-PT" sz="2680" b="0" strike="noStrike" spc="-1">
              <a:latin typeface="Arial"/>
            </a:endParaRPr>
          </a:p>
        </p:txBody>
      </p:sp>
      <p:sp>
        <p:nvSpPr>
          <p:cNvPr id="396" name="TextBox 20"/>
          <p:cNvSpPr/>
          <p:nvPr/>
        </p:nvSpPr>
        <p:spPr>
          <a:xfrm>
            <a:off x="3058560" y="5552640"/>
            <a:ext cx="5480280" cy="142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753"/>
              </a:lnSpc>
            </a:pPr>
            <a:r>
              <a:rPr lang="pt-PT" sz="2680" b="0" strike="noStrike" spc="-1">
                <a:solidFill>
                  <a:srgbClr val="000000"/>
                </a:solidFill>
                <a:latin typeface="Arial"/>
                <a:ea typeface="DejaVu Sans"/>
              </a:rPr>
              <a:t>Diminuir os obstáculos nos fluxos de informação</a:t>
            </a:r>
            <a:endParaRPr lang="pt-PT" sz="2680" b="0" strike="noStrike" spc="-1">
              <a:latin typeface="Arial"/>
            </a:endParaRPr>
          </a:p>
          <a:p>
            <a:pPr>
              <a:lnSpc>
                <a:spcPts val="3753"/>
              </a:lnSpc>
            </a:pPr>
            <a:endParaRPr lang="pt-PT" sz="2680" b="0" strike="noStrike" spc="-1">
              <a:latin typeface="Arial"/>
            </a:endParaRPr>
          </a:p>
        </p:txBody>
      </p:sp>
      <p:sp>
        <p:nvSpPr>
          <p:cNvPr id="397" name="TextBox 21"/>
          <p:cNvSpPr/>
          <p:nvPr/>
        </p:nvSpPr>
        <p:spPr>
          <a:xfrm>
            <a:off x="3067200" y="3470040"/>
            <a:ext cx="5105520" cy="142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753"/>
              </a:lnSpc>
            </a:pPr>
            <a:r>
              <a:rPr lang="pt-PT" sz="2680" b="0" strike="noStrike" spc="-1">
                <a:solidFill>
                  <a:srgbClr val="000000"/>
                </a:solidFill>
                <a:latin typeface="Arial"/>
                <a:ea typeface="DejaVu Sans"/>
              </a:rPr>
              <a:t>Melhorar a colaboração de todos os intervenientes</a:t>
            </a:r>
            <a:endParaRPr lang="pt-PT" sz="2680" b="0" strike="noStrike" spc="-1">
              <a:latin typeface="Arial"/>
            </a:endParaRPr>
          </a:p>
          <a:p>
            <a:pPr>
              <a:lnSpc>
                <a:spcPts val="3753"/>
              </a:lnSpc>
            </a:pPr>
            <a:endParaRPr lang="pt-PT" sz="2680" b="0" strike="noStrike" spc="-1">
              <a:latin typeface="Arial"/>
            </a:endParaRPr>
          </a:p>
        </p:txBody>
      </p:sp>
      <p:sp>
        <p:nvSpPr>
          <p:cNvPr id="398" name="TextBox 22"/>
          <p:cNvSpPr/>
          <p:nvPr/>
        </p:nvSpPr>
        <p:spPr>
          <a:xfrm>
            <a:off x="10231560" y="3354480"/>
            <a:ext cx="5805000" cy="952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753"/>
              </a:lnSpc>
            </a:pPr>
            <a:r>
              <a:rPr lang="pt-PT" sz="2680" b="0" strike="noStrike" spc="-1">
                <a:solidFill>
                  <a:srgbClr val="000000"/>
                </a:solidFill>
                <a:latin typeface="Arial"/>
                <a:ea typeface="DejaVu Sans"/>
              </a:rPr>
              <a:t>Promover uma cultura de transparência da informação</a:t>
            </a:r>
            <a:endParaRPr lang="pt-PT" sz="2680" b="0" strike="noStrike" spc="-1">
              <a:latin typeface="Arial"/>
            </a:endParaRPr>
          </a:p>
        </p:txBody>
      </p:sp>
      <p:sp>
        <p:nvSpPr>
          <p:cNvPr id="399" name="TextBox 23"/>
          <p:cNvSpPr/>
          <p:nvPr/>
        </p:nvSpPr>
        <p:spPr>
          <a:xfrm>
            <a:off x="6458760" y="7186320"/>
            <a:ext cx="6517080" cy="142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753"/>
              </a:lnSpc>
            </a:pPr>
            <a:r>
              <a:rPr lang="pt-PT" sz="2680" b="0" strike="noStrike" spc="-1">
                <a:solidFill>
                  <a:srgbClr val="000000"/>
                </a:solidFill>
                <a:latin typeface="Arial"/>
                <a:ea typeface="DejaVu Sans"/>
              </a:rPr>
              <a:t>Aumentar a visibilidade e a credibilidade externa dos ODS</a:t>
            </a:r>
            <a:endParaRPr lang="pt-PT" sz="2680" b="0" strike="noStrike" spc="-1">
              <a:latin typeface="Arial"/>
            </a:endParaRPr>
          </a:p>
          <a:p>
            <a:pPr>
              <a:lnSpc>
                <a:spcPts val="3753"/>
              </a:lnSpc>
            </a:pPr>
            <a:endParaRPr lang="pt-PT" sz="2680" b="0" strike="noStrike" spc="-1">
              <a:latin typeface="Arial"/>
            </a:endParaRPr>
          </a:p>
        </p:txBody>
      </p:sp>
      <p:sp>
        <p:nvSpPr>
          <p:cNvPr id="400" name="Freeform 24"/>
          <p:cNvSpPr/>
          <p:nvPr/>
        </p:nvSpPr>
        <p:spPr>
          <a:xfrm>
            <a:off x="5293080" y="7252920"/>
            <a:ext cx="595800" cy="595800"/>
          </a:xfrm>
          <a:custGeom>
            <a:avLst/>
            <a:gdLst/>
            <a:ahLst/>
            <a:cxnLst/>
            <a:rect l="l" t="t" r="r" b="b"/>
            <a:pathLst>
              <a:path w="597925" h="597925">
                <a:moveTo>
                  <a:pt x="0" y="0"/>
                </a:moveTo>
                <a:lnTo>
                  <a:pt x="597925" y="0"/>
                </a:lnTo>
                <a:lnTo>
                  <a:pt x="597925" y="597925"/>
                </a:lnTo>
                <a:lnTo>
                  <a:pt x="0" y="597925"/>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sp>
      <p:pic>
        <p:nvPicPr>
          <p:cNvPr id="401" name="Picture 336"/>
          <p:cNvPicPr/>
          <p:nvPr/>
        </p:nvPicPr>
        <p:blipFill>
          <a:blip r:embed="rId7"/>
          <a:stretch/>
        </p:blipFill>
        <p:spPr>
          <a:xfrm>
            <a:off x="12344400" y="360"/>
            <a:ext cx="6259680" cy="1063800"/>
          </a:xfrm>
          <a:prstGeom prst="rect">
            <a:avLst/>
          </a:prstGeom>
          <a:ln w="0">
            <a:noFill/>
          </a:ln>
        </p:spPr>
      </p:pic>
      <p:sp>
        <p:nvSpPr>
          <p:cNvPr id="402"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8"/>
            <a:srcRect/>
            <a:stretch/>
          </a:blipFill>
          <a:ln w="0">
            <a:noFill/>
          </a:ln>
        </p:spPr>
        <p:style>
          <a:lnRef idx="0">
            <a:scrgbClr r="0" g="0" b="0"/>
          </a:lnRef>
          <a:fillRef idx="0">
            <a:scrgbClr r="0" g="0" b="0"/>
          </a:fillRef>
          <a:effectRef idx="0">
            <a:scrgbClr r="0" g="0" b="0"/>
          </a:effectRef>
          <a:fontRef idx="minor"/>
        </p:style>
      </p:sp>
      <p:sp>
        <p:nvSpPr>
          <p:cNvPr id="403"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15</a:t>
            </a:r>
            <a:endParaRPr lang="pt-PT" sz="1800" b="0" strike="noStrike" spc="-1">
              <a:latin typeface="Arial"/>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 name="Group 3"/>
          <p:cNvGrpSpPr/>
          <p:nvPr/>
        </p:nvGrpSpPr>
        <p:grpSpPr>
          <a:xfrm>
            <a:off x="-9360" y="0"/>
            <a:ext cx="18285840" cy="1018800"/>
            <a:chOff x="-9360" y="0"/>
            <a:chExt cx="18285840" cy="1018800"/>
          </a:xfrm>
        </p:grpSpPr>
        <p:sp>
          <p:nvSpPr>
            <p:cNvPr id="405" name="Freeform 4"/>
            <p:cNvSpPr/>
            <p:nvPr/>
          </p:nvSpPr>
          <p:spPr>
            <a:xfrm>
              <a:off x="-936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06" name="TextBox 5"/>
          <p:cNvSpPr/>
          <p:nvPr/>
        </p:nvSpPr>
        <p:spPr>
          <a:xfrm>
            <a:off x="785520" y="36108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5. PROPOSTAS DA SECÇÃO</a:t>
            </a:r>
            <a:endParaRPr lang="pt-PT" sz="4000" b="0" strike="noStrike" spc="-1">
              <a:latin typeface="Arial"/>
            </a:endParaRPr>
          </a:p>
        </p:txBody>
      </p:sp>
      <p:grpSp>
        <p:nvGrpSpPr>
          <p:cNvPr id="407" name="Group 6"/>
          <p:cNvGrpSpPr/>
          <p:nvPr/>
        </p:nvGrpSpPr>
        <p:grpSpPr>
          <a:xfrm>
            <a:off x="2412720" y="3497040"/>
            <a:ext cx="653040" cy="646920"/>
            <a:chOff x="2412720" y="3497040"/>
            <a:chExt cx="653040" cy="646920"/>
          </a:xfrm>
        </p:grpSpPr>
        <p:sp>
          <p:nvSpPr>
            <p:cNvPr id="408" name="Freeform 7"/>
            <p:cNvSpPr/>
            <p:nvPr/>
          </p:nvSpPr>
          <p:spPr>
            <a:xfrm>
              <a:off x="2412720" y="349704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409" name="Group 8"/>
          <p:cNvGrpSpPr/>
          <p:nvPr/>
        </p:nvGrpSpPr>
        <p:grpSpPr>
          <a:xfrm>
            <a:off x="2412720" y="4484880"/>
            <a:ext cx="653040" cy="646920"/>
            <a:chOff x="2412720" y="4484880"/>
            <a:chExt cx="653040" cy="646920"/>
          </a:xfrm>
        </p:grpSpPr>
        <p:sp>
          <p:nvSpPr>
            <p:cNvPr id="410" name="Freeform 9"/>
            <p:cNvSpPr/>
            <p:nvPr/>
          </p:nvSpPr>
          <p:spPr>
            <a:xfrm>
              <a:off x="2412720" y="448488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411" name="Group 10"/>
          <p:cNvGrpSpPr/>
          <p:nvPr/>
        </p:nvGrpSpPr>
        <p:grpSpPr>
          <a:xfrm>
            <a:off x="2412720" y="5477040"/>
            <a:ext cx="653040" cy="646920"/>
            <a:chOff x="2412720" y="5477040"/>
            <a:chExt cx="653040" cy="646920"/>
          </a:xfrm>
        </p:grpSpPr>
        <p:sp>
          <p:nvSpPr>
            <p:cNvPr id="412" name="Freeform 11"/>
            <p:cNvSpPr/>
            <p:nvPr/>
          </p:nvSpPr>
          <p:spPr>
            <a:xfrm>
              <a:off x="2412720" y="547704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413" name="Group 12"/>
          <p:cNvGrpSpPr/>
          <p:nvPr/>
        </p:nvGrpSpPr>
        <p:grpSpPr>
          <a:xfrm>
            <a:off x="2412720" y="6516720"/>
            <a:ext cx="653040" cy="646920"/>
            <a:chOff x="2412720" y="6516720"/>
            <a:chExt cx="653040" cy="646920"/>
          </a:xfrm>
        </p:grpSpPr>
        <p:sp>
          <p:nvSpPr>
            <p:cNvPr id="414" name="Freeform 13"/>
            <p:cNvSpPr/>
            <p:nvPr/>
          </p:nvSpPr>
          <p:spPr>
            <a:xfrm>
              <a:off x="2412720" y="65167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15" name="TextBox 14"/>
          <p:cNvSpPr/>
          <p:nvPr/>
        </p:nvSpPr>
        <p:spPr>
          <a:xfrm>
            <a:off x="2442600" y="1594080"/>
            <a:ext cx="15001920" cy="1848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640"/>
              </a:lnSpc>
            </a:pPr>
            <a:r>
              <a:rPr lang="pt-PT" sz="2600" b="0" strike="noStrike" spc="-1">
                <a:solidFill>
                  <a:srgbClr val="000000"/>
                </a:solidFill>
                <a:latin typeface="Arial"/>
                <a:ea typeface="DejaVu Sans"/>
              </a:rPr>
              <a:t>Definição de recomendações e guias práticos para a integração da sustentabilidade na estratégia organizativa, identificando o modelo de atuação e tendo como suporte o posicionamento que se pretende desenvolver sobre os ODS.</a:t>
            </a:r>
            <a:endParaRPr lang="pt-PT" sz="2600" b="0" strike="noStrike" spc="-1">
              <a:latin typeface="Arial"/>
            </a:endParaRPr>
          </a:p>
          <a:p>
            <a:pPr>
              <a:lnSpc>
                <a:spcPts val="3640"/>
              </a:lnSpc>
            </a:pPr>
            <a:endParaRPr lang="pt-PT" sz="2600" b="0" strike="noStrike" spc="-1">
              <a:latin typeface="Arial"/>
            </a:endParaRPr>
          </a:p>
        </p:txBody>
      </p:sp>
      <p:sp>
        <p:nvSpPr>
          <p:cNvPr id="416" name="TextBox 15"/>
          <p:cNvSpPr/>
          <p:nvPr/>
        </p:nvSpPr>
        <p:spPr>
          <a:xfrm>
            <a:off x="2558520" y="36835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01</a:t>
            </a:r>
            <a:endParaRPr lang="pt-PT" sz="1729" b="0" strike="noStrike" spc="-1">
              <a:latin typeface="Arial"/>
            </a:endParaRPr>
          </a:p>
        </p:txBody>
      </p:sp>
      <p:sp>
        <p:nvSpPr>
          <p:cNvPr id="417" name="TextBox 16"/>
          <p:cNvSpPr/>
          <p:nvPr/>
        </p:nvSpPr>
        <p:spPr>
          <a:xfrm>
            <a:off x="2558520" y="466164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02</a:t>
            </a:r>
            <a:endParaRPr lang="pt-PT" sz="1729" b="0" strike="noStrike" spc="-1">
              <a:latin typeface="Arial"/>
            </a:endParaRPr>
          </a:p>
        </p:txBody>
      </p:sp>
      <p:sp>
        <p:nvSpPr>
          <p:cNvPr id="418" name="TextBox 17"/>
          <p:cNvSpPr/>
          <p:nvPr/>
        </p:nvSpPr>
        <p:spPr>
          <a:xfrm>
            <a:off x="2558520" y="56635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03</a:t>
            </a:r>
            <a:endParaRPr lang="pt-PT" sz="1729" b="0" strike="noStrike" spc="-1">
              <a:latin typeface="Arial"/>
            </a:endParaRPr>
          </a:p>
        </p:txBody>
      </p:sp>
      <p:sp>
        <p:nvSpPr>
          <p:cNvPr id="419" name="TextBox 18"/>
          <p:cNvSpPr/>
          <p:nvPr/>
        </p:nvSpPr>
        <p:spPr>
          <a:xfrm>
            <a:off x="2558520" y="67356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04</a:t>
            </a:r>
            <a:endParaRPr lang="pt-PT" sz="1729" b="0" strike="noStrike" spc="-1">
              <a:latin typeface="Arial"/>
            </a:endParaRPr>
          </a:p>
        </p:txBody>
      </p:sp>
      <p:sp>
        <p:nvSpPr>
          <p:cNvPr id="420" name="TextBox 19"/>
          <p:cNvSpPr/>
          <p:nvPr/>
        </p:nvSpPr>
        <p:spPr>
          <a:xfrm>
            <a:off x="3429000" y="3560040"/>
            <a:ext cx="14954760" cy="444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pt-PT" sz="2500" b="0" strike="noStrike" spc="-1">
                <a:solidFill>
                  <a:srgbClr val="191919"/>
                </a:solidFill>
                <a:latin typeface="Arial"/>
                <a:ea typeface="DejaVu Sans"/>
              </a:rPr>
              <a:t>Alinhamento das atividades do município com a linguagem ODS;</a:t>
            </a:r>
            <a:endParaRPr lang="pt-PT" sz="2500" b="0" strike="noStrike" spc="-1">
              <a:latin typeface="Arial"/>
            </a:endParaRPr>
          </a:p>
        </p:txBody>
      </p:sp>
      <p:sp>
        <p:nvSpPr>
          <p:cNvPr id="421" name="TextBox 20"/>
          <p:cNvSpPr/>
          <p:nvPr/>
        </p:nvSpPr>
        <p:spPr>
          <a:xfrm>
            <a:off x="3429000" y="4572000"/>
            <a:ext cx="15425280" cy="888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498"/>
              </a:lnSpc>
            </a:pPr>
            <a:r>
              <a:rPr lang="pt-PT" sz="2500" b="0" strike="noStrike" spc="-1">
                <a:solidFill>
                  <a:srgbClr val="191919"/>
                </a:solidFill>
                <a:latin typeface="Arial"/>
                <a:ea typeface="DejaVu Sans"/>
              </a:rPr>
              <a:t>Identificação de oportunidades, ações, iniciativas e projetos com base nos ODS;</a:t>
            </a:r>
            <a:endParaRPr lang="pt-PT" sz="2500" b="0" strike="noStrike" spc="-1">
              <a:latin typeface="Arial"/>
            </a:endParaRPr>
          </a:p>
          <a:p>
            <a:pPr>
              <a:lnSpc>
                <a:spcPts val="3498"/>
              </a:lnSpc>
            </a:pPr>
            <a:endParaRPr lang="pt-PT" sz="2500" b="0" strike="noStrike" spc="-1">
              <a:latin typeface="Arial"/>
            </a:endParaRPr>
          </a:p>
        </p:txBody>
      </p:sp>
      <p:sp>
        <p:nvSpPr>
          <p:cNvPr id="422" name="TextBox 21"/>
          <p:cNvSpPr/>
          <p:nvPr/>
        </p:nvSpPr>
        <p:spPr>
          <a:xfrm>
            <a:off x="3429000" y="5460120"/>
            <a:ext cx="15224040" cy="888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498"/>
              </a:lnSpc>
            </a:pPr>
            <a:r>
              <a:rPr lang="pt-PT" sz="2500" b="0" strike="noStrike" spc="-1">
                <a:solidFill>
                  <a:srgbClr val="191919"/>
                </a:solidFill>
                <a:latin typeface="Arial"/>
                <a:ea typeface="DejaVu Sans"/>
              </a:rPr>
              <a:t>Afirmação do desenvolvimento sustentável como «motor» de crescimento do concelho/território;</a:t>
            </a:r>
            <a:endParaRPr lang="pt-PT" sz="2500" b="0" strike="noStrike" spc="-1">
              <a:latin typeface="Arial"/>
            </a:endParaRPr>
          </a:p>
          <a:p>
            <a:pPr>
              <a:lnSpc>
                <a:spcPts val="3498"/>
              </a:lnSpc>
            </a:pPr>
            <a:endParaRPr lang="pt-PT" sz="2500" b="0" strike="noStrike" spc="-1">
              <a:latin typeface="Arial"/>
            </a:endParaRPr>
          </a:p>
        </p:txBody>
      </p:sp>
      <p:sp>
        <p:nvSpPr>
          <p:cNvPr id="423" name="TextBox 22"/>
          <p:cNvSpPr/>
          <p:nvPr/>
        </p:nvSpPr>
        <p:spPr>
          <a:xfrm>
            <a:off x="3429000" y="6482520"/>
            <a:ext cx="13827960" cy="1333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pt-PT" sz="2500" b="0" strike="noStrike" spc="-1">
                <a:solidFill>
                  <a:srgbClr val="191919"/>
                </a:solidFill>
                <a:latin typeface="Arial"/>
                <a:ea typeface="DejaVu Sans"/>
              </a:rPr>
              <a:t>Alinhamento das metas e dos objetivos estratégicos municipais em curso e o seu potencial com os ODS;</a:t>
            </a:r>
            <a:endParaRPr lang="pt-PT" sz="2500" b="0" strike="noStrike" spc="-1">
              <a:latin typeface="Arial"/>
            </a:endParaRPr>
          </a:p>
          <a:p>
            <a:pPr>
              <a:lnSpc>
                <a:spcPts val="3501"/>
              </a:lnSpc>
            </a:pPr>
            <a:endParaRPr lang="pt-PT" sz="2500" b="0" strike="noStrike" spc="-1">
              <a:latin typeface="Arial"/>
            </a:endParaRPr>
          </a:p>
        </p:txBody>
      </p:sp>
      <p:pic>
        <p:nvPicPr>
          <p:cNvPr id="424" name="Picture 358"/>
          <p:cNvPicPr/>
          <p:nvPr/>
        </p:nvPicPr>
        <p:blipFill>
          <a:blip r:embed="rId2"/>
          <a:stretch/>
        </p:blipFill>
        <p:spPr>
          <a:xfrm>
            <a:off x="12344400" y="360"/>
            <a:ext cx="6259680" cy="1063800"/>
          </a:xfrm>
          <a:prstGeom prst="rect">
            <a:avLst/>
          </a:prstGeom>
          <a:ln w="0">
            <a:noFill/>
          </a:ln>
        </p:spPr>
      </p:pic>
      <p:sp>
        <p:nvSpPr>
          <p:cNvPr id="425"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426" name="TextBox 3"/>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16</a:t>
            </a:r>
            <a:endParaRPr lang="pt-PT" sz="1800" b="0" strike="noStrike" spc="-1">
              <a:latin typeface="Arial"/>
            </a:endParaRPr>
          </a:p>
        </p:txBody>
      </p:sp>
      <p:sp>
        <p:nvSpPr>
          <p:cNvPr id="427" name="Freeform 14"/>
          <p:cNvSpPr/>
          <p:nvPr/>
        </p:nvSpPr>
        <p:spPr>
          <a:xfrm>
            <a:off x="605160" y="4172760"/>
            <a:ext cx="1022400" cy="1018800"/>
          </a:xfrm>
          <a:custGeom>
            <a:avLst/>
            <a:gdLst/>
            <a:ahLst/>
            <a:cxnLst/>
            <a:rect l="l" t="t" r="r" b="b"/>
            <a:pathLst>
              <a:path w="1744571" h="1673790">
                <a:moveTo>
                  <a:pt x="0" y="0"/>
                </a:moveTo>
                <a:lnTo>
                  <a:pt x="1744572" y="0"/>
                </a:lnTo>
                <a:lnTo>
                  <a:pt x="1744572" y="1673791"/>
                </a:lnTo>
                <a:lnTo>
                  <a:pt x="0" y="1673791"/>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428" name="Freeform 8"/>
          <p:cNvSpPr/>
          <p:nvPr/>
        </p:nvSpPr>
        <p:spPr>
          <a:xfrm>
            <a:off x="742680" y="3293640"/>
            <a:ext cx="866520" cy="779760"/>
          </a:xfrm>
          <a:custGeom>
            <a:avLst/>
            <a:gdLst/>
            <a:ahLst/>
            <a:cxnLst/>
            <a:rect l="l" t="t" r="r" b="b"/>
            <a:pathLst>
              <a:path w="1394013" h="1394013">
                <a:moveTo>
                  <a:pt x="0" y="0"/>
                </a:moveTo>
                <a:lnTo>
                  <a:pt x="1394013" y="0"/>
                </a:lnTo>
                <a:lnTo>
                  <a:pt x="1394013" y="1394013"/>
                </a:lnTo>
                <a:lnTo>
                  <a:pt x="0" y="139401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429" name="Freeform 9"/>
          <p:cNvSpPr/>
          <p:nvPr/>
        </p:nvSpPr>
        <p:spPr>
          <a:xfrm>
            <a:off x="700560" y="5290920"/>
            <a:ext cx="866520" cy="887760"/>
          </a:xfrm>
          <a:custGeom>
            <a:avLst/>
            <a:gdLst/>
            <a:ahLst/>
            <a:cxnLst/>
            <a:rect l="l" t="t" r="r" b="b"/>
            <a:pathLst>
              <a:path w="1487257" h="1498495">
                <a:moveTo>
                  <a:pt x="0" y="0"/>
                </a:moveTo>
                <a:lnTo>
                  <a:pt x="1487257" y="0"/>
                </a:lnTo>
                <a:lnTo>
                  <a:pt x="1487257" y="1498495"/>
                </a:lnTo>
                <a:lnTo>
                  <a:pt x="0" y="1498495"/>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sp>
      <p:sp>
        <p:nvSpPr>
          <p:cNvPr id="430" name="Freeform 11"/>
          <p:cNvSpPr/>
          <p:nvPr/>
        </p:nvSpPr>
        <p:spPr>
          <a:xfrm>
            <a:off x="784440" y="6555600"/>
            <a:ext cx="653040" cy="646920"/>
          </a:xfrm>
          <a:custGeom>
            <a:avLst/>
            <a:gdLst/>
            <a:ahLst/>
            <a:cxnLst/>
            <a:rect l="l" t="t" r="r" b="b"/>
            <a:pathLst>
              <a:path w="1284796" h="1328267">
                <a:moveTo>
                  <a:pt x="0" y="0"/>
                </a:moveTo>
                <a:lnTo>
                  <a:pt x="1284796" y="0"/>
                </a:lnTo>
                <a:lnTo>
                  <a:pt x="1284796" y="1328266"/>
                </a:lnTo>
                <a:lnTo>
                  <a:pt x="0" y="1328266"/>
                </a:lnTo>
                <a:lnTo>
                  <a:pt x="0" y="0"/>
                </a:lnTo>
                <a:close/>
              </a:path>
            </a:pathLst>
          </a:custGeom>
          <a:blipFill rotWithShape="0">
            <a:blip r:embed="rId7"/>
            <a:srcRect/>
            <a:stretch/>
          </a:blip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 name="Group 3"/>
          <p:cNvGrpSpPr/>
          <p:nvPr/>
        </p:nvGrpSpPr>
        <p:grpSpPr>
          <a:xfrm>
            <a:off x="-9360" y="0"/>
            <a:ext cx="18285840" cy="1018800"/>
            <a:chOff x="-9360" y="0"/>
            <a:chExt cx="18285840" cy="1018800"/>
          </a:xfrm>
        </p:grpSpPr>
        <p:sp>
          <p:nvSpPr>
            <p:cNvPr id="432" name="Freeform 4"/>
            <p:cNvSpPr/>
            <p:nvPr/>
          </p:nvSpPr>
          <p:spPr>
            <a:xfrm>
              <a:off x="-936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33" name="TextBox 5"/>
          <p:cNvSpPr/>
          <p:nvPr/>
        </p:nvSpPr>
        <p:spPr>
          <a:xfrm>
            <a:off x="785520" y="36108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5. PROPOSTAS DA SECÇÃO</a:t>
            </a:r>
            <a:endParaRPr lang="pt-PT" sz="4000" b="0" strike="noStrike" spc="-1">
              <a:latin typeface="Arial"/>
            </a:endParaRPr>
          </a:p>
        </p:txBody>
      </p:sp>
      <p:sp>
        <p:nvSpPr>
          <p:cNvPr id="434" name="TextBox 6"/>
          <p:cNvSpPr/>
          <p:nvPr/>
        </p:nvSpPr>
        <p:spPr>
          <a:xfrm>
            <a:off x="722520" y="582444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09</a:t>
            </a:r>
            <a:endParaRPr lang="pt-PT" sz="1729" b="0" strike="noStrike" spc="-1">
              <a:latin typeface="Arial"/>
            </a:endParaRPr>
          </a:p>
        </p:txBody>
      </p:sp>
      <p:sp>
        <p:nvSpPr>
          <p:cNvPr id="435" name="TextBox 7"/>
          <p:cNvSpPr/>
          <p:nvPr/>
        </p:nvSpPr>
        <p:spPr>
          <a:xfrm>
            <a:off x="722520" y="69048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10</a:t>
            </a:r>
            <a:endParaRPr lang="pt-PT" sz="1729" b="0" strike="noStrike" spc="-1">
              <a:latin typeface="Arial"/>
            </a:endParaRPr>
          </a:p>
        </p:txBody>
      </p:sp>
      <p:grpSp>
        <p:nvGrpSpPr>
          <p:cNvPr id="436" name="Group 8"/>
          <p:cNvGrpSpPr/>
          <p:nvPr/>
        </p:nvGrpSpPr>
        <p:grpSpPr>
          <a:xfrm>
            <a:off x="2514600" y="3660840"/>
            <a:ext cx="15314760" cy="3471480"/>
            <a:chOff x="2514600" y="3660840"/>
            <a:chExt cx="15314760" cy="3471480"/>
          </a:xfrm>
        </p:grpSpPr>
        <p:grpSp>
          <p:nvGrpSpPr>
            <p:cNvPr id="437" name="Group 9"/>
            <p:cNvGrpSpPr/>
            <p:nvPr/>
          </p:nvGrpSpPr>
          <p:grpSpPr>
            <a:xfrm>
              <a:off x="2514600" y="3660840"/>
              <a:ext cx="595440" cy="630360"/>
              <a:chOff x="2514600" y="3660840"/>
              <a:chExt cx="595440" cy="630360"/>
            </a:xfrm>
          </p:grpSpPr>
          <p:sp>
            <p:nvSpPr>
              <p:cNvPr id="438" name="Freeform 10"/>
              <p:cNvSpPr/>
              <p:nvPr/>
            </p:nvSpPr>
            <p:spPr>
              <a:xfrm>
                <a:off x="2514600" y="3660840"/>
                <a:ext cx="595440" cy="63036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39" name="TextBox 11"/>
            <p:cNvSpPr/>
            <p:nvPr/>
          </p:nvSpPr>
          <p:spPr>
            <a:xfrm>
              <a:off x="2647440" y="3844440"/>
              <a:ext cx="32976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06</a:t>
              </a:r>
              <a:endParaRPr lang="pt-PT" sz="1729" b="0" strike="noStrike" spc="-1">
                <a:latin typeface="Arial"/>
              </a:endParaRPr>
            </a:p>
          </p:txBody>
        </p:sp>
        <p:grpSp>
          <p:nvGrpSpPr>
            <p:cNvPr id="440" name="Group 12"/>
            <p:cNvGrpSpPr/>
            <p:nvPr/>
          </p:nvGrpSpPr>
          <p:grpSpPr>
            <a:xfrm>
              <a:off x="2514600" y="5382720"/>
              <a:ext cx="595440" cy="630360"/>
              <a:chOff x="2514600" y="5382720"/>
              <a:chExt cx="595440" cy="630360"/>
            </a:xfrm>
          </p:grpSpPr>
          <p:sp>
            <p:nvSpPr>
              <p:cNvPr id="441" name="Freeform 13"/>
              <p:cNvSpPr/>
              <p:nvPr/>
            </p:nvSpPr>
            <p:spPr>
              <a:xfrm>
                <a:off x="2514600" y="5382720"/>
                <a:ext cx="595440" cy="63036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42" name="TextBox 14"/>
            <p:cNvSpPr/>
            <p:nvPr/>
          </p:nvSpPr>
          <p:spPr>
            <a:xfrm>
              <a:off x="2647440" y="5557680"/>
              <a:ext cx="32976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07</a:t>
              </a:r>
              <a:endParaRPr lang="pt-PT" sz="1729" b="0" strike="noStrike" spc="-1">
                <a:latin typeface="Arial"/>
              </a:endParaRPr>
            </a:p>
          </p:txBody>
        </p:sp>
        <p:sp>
          <p:nvSpPr>
            <p:cNvPr id="443" name="TextBox 15"/>
            <p:cNvSpPr/>
            <p:nvPr/>
          </p:nvSpPr>
          <p:spPr>
            <a:xfrm>
              <a:off x="3556800" y="3709440"/>
              <a:ext cx="14272560" cy="1762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470"/>
                </a:lnSpc>
              </a:pPr>
              <a:r>
                <a:rPr lang="en-US" sz="2480" b="0" strike="noStrike" spc="-1">
                  <a:solidFill>
                    <a:srgbClr val="191919"/>
                  </a:solidFill>
                  <a:latin typeface="Arial"/>
                  <a:ea typeface="DejaVu Sans"/>
                </a:rPr>
                <a:t>Fortalecimento do </a:t>
              </a:r>
              <a:r>
                <a:rPr lang="en-US" sz="2480" b="0" i="1" strike="noStrike" spc="-1">
                  <a:solidFill>
                    <a:srgbClr val="191919"/>
                  </a:solidFill>
                  <a:latin typeface="Arial"/>
                  <a:ea typeface="DejaVu Sans"/>
                </a:rPr>
                <a:t>mindset</a:t>
              </a:r>
              <a:r>
                <a:rPr lang="en-US" sz="2480" b="0" strike="noStrike" spc="-1">
                  <a:solidFill>
                    <a:srgbClr val="191919"/>
                  </a:solidFill>
                  <a:latin typeface="Arial"/>
                  <a:ea typeface="DejaVu Sans"/>
                </a:rPr>
                <a:t> da estrutura e orgânica municipal, posicionando internamente </a:t>
              </a:r>
              <a:endParaRPr lang="pt-PT" sz="2480" b="0" strike="noStrike" spc="-1">
                <a:latin typeface="Arial"/>
              </a:endParaRPr>
            </a:p>
            <a:p>
              <a:pPr>
                <a:lnSpc>
                  <a:spcPts val="3470"/>
                </a:lnSpc>
              </a:pPr>
              <a:r>
                <a:rPr lang="en-US" sz="2480" b="0" strike="noStrike" spc="-1">
                  <a:solidFill>
                    <a:srgbClr val="191919"/>
                  </a:solidFill>
                  <a:latin typeface="Arial"/>
                  <a:ea typeface="DejaVu Sans"/>
                </a:rPr>
                <a:t>o desenvolvimento sustentável como impulsionador de crescimento e inovação para a organização </a:t>
              </a:r>
              <a:endParaRPr lang="pt-PT" sz="2480" b="0" strike="noStrike" spc="-1">
                <a:latin typeface="Arial"/>
              </a:endParaRPr>
            </a:p>
            <a:p>
              <a:pPr>
                <a:lnSpc>
                  <a:spcPts val="3470"/>
                </a:lnSpc>
              </a:pPr>
              <a:r>
                <a:rPr lang="en-US" sz="2480" b="0" strike="noStrike" spc="-1">
                  <a:solidFill>
                    <a:srgbClr val="191919"/>
                  </a:solidFill>
                  <a:latin typeface="Arial"/>
                  <a:ea typeface="DejaVu Sans"/>
                </a:rPr>
                <a:t>e consequentemente para todos os membros (executivo, dirigentes e funcionários);</a:t>
              </a:r>
              <a:endParaRPr lang="pt-PT" sz="2480" b="0" strike="noStrike" spc="-1">
                <a:latin typeface="Arial"/>
              </a:endParaRPr>
            </a:p>
            <a:p>
              <a:pPr>
                <a:lnSpc>
                  <a:spcPts val="3470"/>
                </a:lnSpc>
              </a:pPr>
              <a:endParaRPr lang="pt-PT" sz="2480" b="0" strike="noStrike" spc="-1">
                <a:latin typeface="Arial"/>
              </a:endParaRPr>
            </a:p>
          </p:txBody>
        </p:sp>
        <p:sp>
          <p:nvSpPr>
            <p:cNvPr id="444" name="TextBox 16"/>
            <p:cNvSpPr/>
            <p:nvPr/>
          </p:nvSpPr>
          <p:spPr>
            <a:xfrm>
              <a:off x="3556800" y="5355720"/>
              <a:ext cx="14043240" cy="1776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498"/>
                </a:lnSpc>
              </a:pPr>
              <a:r>
                <a:rPr lang="en-US" sz="2500" b="0" strike="noStrike" spc="-1">
                  <a:solidFill>
                    <a:srgbClr val="191919"/>
                  </a:solidFill>
                  <a:latin typeface="Arial"/>
                  <a:ea typeface="DejaVu Sans"/>
                </a:rPr>
                <a:t>Definição de metas de dentro para fora da organização e alinhamento das mesmas com a estrutura orgânica municipal e os ODS.</a:t>
              </a:r>
              <a:endParaRPr lang="pt-PT" sz="2500" b="0" strike="noStrike" spc="-1">
                <a:latin typeface="Arial"/>
              </a:endParaRPr>
            </a:p>
            <a:p>
              <a:pPr>
                <a:lnSpc>
                  <a:spcPts val="3498"/>
                </a:lnSpc>
              </a:pPr>
              <a:endParaRPr lang="pt-PT" sz="2500" b="0" strike="noStrike" spc="-1">
                <a:latin typeface="Arial"/>
              </a:endParaRPr>
            </a:p>
            <a:p>
              <a:pPr>
                <a:lnSpc>
                  <a:spcPts val="3498"/>
                </a:lnSpc>
              </a:pPr>
              <a:endParaRPr lang="pt-PT" sz="2500" b="0" strike="noStrike" spc="-1">
                <a:latin typeface="Arial"/>
              </a:endParaRPr>
            </a:p>
          </p:txBody>
        </p:sp>
      </p:grpSp>
      <p:grpSp>
        <p:nvGrpSpPr>
          <p:cNvPr id="445" name="Group 17"/>
          <p:cNvGrpSpPr/>
          <p:nvPr/>
        </p:nvGrpSpPr>
        <p:grpSpPr>
          <a:xfrm>
            <a:off x="2514600" y="1828800"/>
            <a:ext cx="15086160" cy="1778040"/>
            <a:chOff x="2514600" y="1828800"/>
            <a:chExt cx="15086160" cy="1778040"/>
          </a:xfrm>
        </p:grpSpPr>
        <p:grpSp>
          <p:nvGrpSpPr>
            <p:cNvPr id="446" name="Group 18"/>
            <p:cNvGrpSpPr/>
            <p:nvPr/>
          </p:nvGrpSpPr>
          <p:grpSpPr>
            <a:xfrm>
              <a:off x="2514600" y="1860840"/>
              <a:ext cx="607680" cy="582120"/>
              <a:chOff x="2514600" y="1860840"/>
              <a:chExt cx="607680" cy="582120"/>
            </a:xfrm>
          </p:grpSpPr>
          <p:sp>
            <p:nvSpPr>
              <p:cNvPr id="447" name="Freeform 19"/>
              <p:cNvSpPr/>
              <p:nvPr/>
            </p:nvSpPr>
            <p:spPr>
              <a:xfrm>
                <a:off x="2514600" y="1860840"/>
                <a:ext cx="607680" cy="5821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48" name="TextBox 20"/>
            <p:cNvSpPr/>
            <p:nvPr/>
          </p:nvSpPr>
          <p:spPr>
            <a:xfrm>
              <a:off x="2650320" y="2031120"/>
              <a:ext cx="3366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05</a:t>
              </a:r>
              <a:endParaRPr lang="pt-PT" sz="1729" b="0" strike="noStrike" spc="-1">
                <a:latin typeface="Arial"/>
              </a:endParaRPr>
            </a:p>
          </p:txBody>
        </p:sp>
        <p:sp>
          <p:nvSpPr>
            <p:cNvPr id="449" name="TextBox 21"/>
            <p:cNvSpPr/>
            <p:nvPr/>
          </p:nvSpPr>
          <p:spPr>
            <a:xfrm>
              <a:off x="3682800" y="1828800"/>
              <a:ext cx="13917960" cy="1778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501"/>
                </a:lnSpc>
              </a:pPr>
              <a:r>
                <a:rPr lang="en-US" sz="2500" b="0" strike="noStrike" spc="-1">
                  <a:solidFill>
                    <a:srgbClr val="191919"/>
                  </a:solidFill>
                  <a:latin typeface="Arial"/>
                  <a:ea typeface="DejaVu Sans"/>
                </a:rPr>
                <a:t>Alinhamento da estratégia com a Comunicação, ou seja, tradução das prioridades e atividades municipais em «linguagem ODS», com a perspetiva de comunicar mais eficazmente internamente e com os </a:t>
              </a:r>
              <a:r>
                <a:rPr lang="en-US" sz="2500" b="0" i="1" strike="noStrike" spc="-1">
                  <a:solidFill>
                    <a:srgbClr val="191919"/>
                  </a:solidFill>
                  <a:latin typeface="Arial"/>
                  <a:ea typeface="DejaVu Sans"/>
                </a:rPr>
                <a:t>stakeholders</a:t>
              </a:r>
              <a:r>
                <a:rPr lang="en-US" sz="2500" b="0" strike="noStrike" spc="-1">
                  <a:solidFill>
                    <a:srgbClr val="191919"/>
                  </a:solidFill>
                  <a:latin typeface="Arial"/>
                  <a:ea typeface="DejaVu Sans"/>
                </a:rPr>
                <a:t>;</a:t>
              </a:r>
              <a:endParaRPr lang="pt-PT" sz="2500" b="0" strike="noStrike" spc="-1">
                <a:latin typeface="Arial"/>
              </a:endParaRPr>
            </a:p>
            <a:p>
              <a:pPr>
                <a:lnSpc>
                  <a:spcPts val="3501"/>
                </a:lnSpc>
              </a:pPr>
              <a:endParaRPr lang="pt-PT" sz="2500" b="0" strike="noStrike" spc="-1">
                <a:latin typeface="Arial"/>
              </a:endParaRPr>
            </a:p>
          </p:txBody>
        </p:sp>
      </p:grpSp>
      <p:pic>
        <p:nvPicPr>
          <p:cNvPr id="450" name="Picture 379"/>
          <p:cNvPicPr/>
          <p:nvPr/>
        </p:nvPicPr>
        <p:blipFill>
          <a:blip r:embed="rId2"/>
          <a:stretch/>
        </p:blipFill>
        <p:spPr>
          <a:xfrm>
            <a:off x="12344400" y="360"/>
            <a:ext cx="6259680" cy="1063800"/>
          </a:xfrm>
          <a:prstGeom prst="rect">
            <a:avLst/>
          </a:prstGeom>
          <a:ln w="0">
            <a:noFill/>
          </a:ln>
        </p:spPr>
      </p:pic>
      <p:sp>
        <p:nvSpPr>
          <p:cNvPr id="451"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452" name="TextBox 3"/>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17</a:t>
            </a:r>
            <a:endParaRPr lang="pt-PT" sz="1800" b="0" strike="noStrike" spc="-1">
              <a:latin typeface="Arial"/>
            </a:endParaRPr>
          </a:p>
        </p:txBody>
      </p:sp>
      <p:sp>
        <p:nvSpPr>
          <p:cNvPr id="453" name="Freeform 15"/>
          <p:cNvSpPr/>
          <p:nvPr/>
        </p:nvSpPr>
        <p:spPr>
          <a:xfrm>
            <a:off x="1000080" y="3405600"/>
            <a:ext cx="1053720" cy="1194120"/>
          </a:xfrm>
          <a:custGeom>
            <a:avLst/>
            <a:gdLst/>
            <a:ahLst/>
            <a:cxnLst/>
            <a:rect l="l" t="t" r="r" b="b"/>
            <a:pathLst>
              <a:path w="1678421" h="1678421">
                <a:moveTo>
                  <a:pt x="0" y="0"/>
                </a:moveTo>
                <a:lnTo>
                  <a:pt x="1678421" y="0"/>
                </a:lnTo>
                <a:lnTo>
                  <a:pt x="1678421" y="1678421"/>
                </a:lnTo>
                <a:lnTo>
                  <a:pt x="0" y="1678421"/>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454" name="Freeform 16"/>
          <p:cNvSpPr/>
          <p:nvPr/>
        </p:nvSpPr>
        <p:spPr>
          <a:xfrm>
            <a:off x="1154160" y="5297040"/>
            <a:ext cx="753840" cy="855000"/>
          </a:xfrm>
          <a:custGeom>
            <a:avLst/>
            <a:gdLst/>
            <a:ahLst/>
            <a:cxnLst/>
            <a:rect l="l" t="t" r="r" b="b"/>
            <a:pathLst>
              <a:path w="1127308" h="1156753">
                <a:moveTo>
                  <a:pt x="0" y="0"/>
                </a:moveTo>
                <a:lnTo>
                  <a:pt x="1127308" y="0"/>
                </a:lnTo>
                <a:lnTo>
                  <a:pt x="1127308" y="1156753"/>
                </a:lnTo>
                <a:lnTo>
                  <a:pt x="0" y="1156753"/>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455" name="Freeform 12"/>
          <p:cNvSpPr/>
          <p:nvPr/>
        </p:nvSpPr>
        <p:spPr>
          <a:xfrm>
            <a:off x="893520" y="1631160"/>
            <a:ext cx="1160280" cy="1130760"/>
          </a:xfrm>
          <a:custGeom>
            <a:avLst/>
            <a:gdLst/>
            <a:ahLst/>
            <a:cxnLst/>
            <a:rect l="l" t="t" r="r" b="b"/>
            <a:pathLst>
              <a:path w="1423216" h="1452261">
                <a:moveTo>
                  <a:pt x="0" y="0"/>
                </a:moveTo>
                <a:lnTo>
                  <a:pt x="1423216" y="0"/>
                </a:lnTo>
                <a:lnTo>
                  <a:pt x="1423216" y="1452262"/>
                </a:lnTo>
                <a:lnTo>
                  <a:pt x="0" y="1452262"/>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p15="http://schemas.microsoft.com/office/powerpoint/2012/main" xmlns="">
      <p:transition spd="slow">
        <p:split dir="ou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6" name="Group 3"/>
          <p:cNvGrpSpPr/>
          <p:nvPr/>
        </p:nvGrpSpPr>
        <p:grpSpPr>
          <a:xfrm>
            <a:off x="-9360" y="0"/>
            <a:ext cx="18285840" cy="1018800"/>
            <a:chOff x="-9360" y="0"/>
            <a:chExt cx="18285840" cy="1018800"/>
          </a:xfrm>
        </p:grpSpPr>
        <p:sp>
          <p:nvSpPr>
            <p:cNvPr id="457" name="Freeform 4"/>
            <p:cNvSpPr/>
            <p:nvPr/>
          </p:nvSpPr>
          <p:spPr>
            <a:xfrm>
              <a:off x="-936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58" name="TextBox 5"/>
          <p:cNvSpPr/>
          <p:nvPr/>
        </p:nvSpPr>
        <p:spPr>
          <a:xfrm>
            <a:off x="785520" y="36108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5. PROPOSTAS DA SECÇÃO</a:t>
            </a:r>
            <a:endParaRPr lang="pt-PT" sz="4000" b="0" strike="noStrike" spc="-1">
              <a:latin typeface="Arial"/>
            </a:endParaRPr>
          </a:p>
        </p:txBody>
      </p:sp>
      <p:sp>
        <p:nvSpPr>
          <p:cNvPr id="459" name="TextBox 6"/>
          <p:cNvSpPr/>
          <p:nvPr/>
        </p:nvSpPr>
        <p:spPr>
          <a:xfrm>
            <a:off x="1600200" y="1318680"/>
            <a:ext cx="14064120" cy="1676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084"/>
              </a:lnSpc>
            </a:pPr>
            <a:r>
              <a:rPr lang="pt-PT" sz="4400" b="1" strike="noStrike" spc="-1">
                <a:solidFill>
                  <a:srgbClr val="3F8DDC"/>
                </a:solidFill>
                <a:latin typeface="Arial"/>
                <a:ea typeface="DejaVu Sans"/>
              </a:rPr>
              <a:t>Eixos Estratégicos e Linhas de Ação</a:t>
            </a:r>
            <a:endParaRPr lang="pt-PT" sz="4400" b="0" strike="noStrike" spc="-1">
              <a:latin typeface="Arial"/>
            </a:endParaRPr>
          </a:p>
          <a:p>
            <a:pPr>
              <a:lnSpc>
                <a:spcPts val="1964"/>
              </a:lnSpc>
            </a:pPr>
            <a:endParaRPr lang="pt-PT" sz="4400" b="0" strike="noStrike" spc="-1">
              <a:latin typeface="Arial"/>
            </a:endParaRPr>
          </a:p>
          <a:p>
            <a:pPr>
              <a:lnSpc>
                <a:spcPts val="1386"/>
              </a:lnSpc>
            </a:pPr>
            <a:endParaRPr lang="pt-PT" sz="4400" b="0" strike="noStrike" spc="-1">
              <a:latin typeface="Arial"/>
            </a:endParaRPr>
          </a:p>
          <a:p>
            <a:pPr>
              <a:lnSpc>
                <a:spcPts val="1386"/>
              </a:lnSpc>
            </a:pPr>
            <a:endParaRPr lang="pt-PT" sz="4400" b="0" strike="noStrike" spc="-1">
              <a:latin typeface="Arial"/>
            </a:endParaRPr>
          </a:p>
          <a:p>
            <a:pPr>
              <a:lnSpc>
                <a:spcPts val="1386"/>
              </a:lnSpc>
            </a:pPr>
            <a:endParaRPr lang="pt-PT" sz="4400" b="0" strike="noStrike" spc="-1">
              <a:latin typeface="Arial"/>
            </a:endParaRPr>
          </a:p>
        </p:txBody>
      </p:sp>
      <p:sp>
        <p:nvSpPr>
          <p:cNvPr id="460" name="Freeform 7"/>
          <p:cNvSpPr/>
          <p:nvPr/>
        </p:nvSpPr>
        <p:spPr>
          <a:xfrm>
            <a:off x="7920000" y="2582640"/>
            <a:ext cx="11528640" cy="7050600"/>
          </a:xfrm>
          <a:custGeom>
            <a:avLst/>
            <a:gdLst/>
            <a:ahLst/>
            <a:cxnLst/>
            <a:rect l="l" t="t" r="r" b="b"/>
            <a:pathLst>
              <a:path w="11530911" h="7052778">
                <a:moveTo>
                  <a:pt x="0" y="0"/>
                </a:moveTo>
                <a:lnTo>
                  <a:pt x="11530911" y="0"/>
                </a:lnTo>
                <a:lnTo>
                  <a:pt x="11530911" y="7052778"/>
                </a:lnTo>
                <a:lnTo>
                  <a:pt x="0" y="705277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461" name="TextBox 9"/>
          <p:cNvSpPr/>
          <p:nvPr/>
        </p:nvSpPr>
        <p:spPr>
          <a:xfrm>
            <a:off x="3008880" y="3194280"/>
            <a:ext cx="6170760" cy="6345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164"/>
              </a:lnSpc>
            </a:pPr>
            <a:r>
              <a:rPr lang="pt-PT" sz="2980" b="0" strike="noStrike" spc="-1">
                <a:solidFill>
                  <a:srgbClr val="000000"/>
                </a:solidFill>
                <a:highlight>
                  <a:srgbClr val="B3D5E9"/>
                </a:highlight>
                <a:latin typeface="Arial"/>
                <a:ea typeface="DejaVu Sans"/>
              </a:rPr>
              <a:t>A comunicação em ODS engloba várias dimensões que se interrelacionam e complementam, potenciando um fluxo eficaz de partilha de ações, conhecimentos </a:t>
            </a:r>
            <a:endParaRPr lang="pt-PT" sz="2980" b="0" strike="noStrike" spc="-1">
              <a:latin typeface="Arial"/>
            </a:endParaRPr>
          </a:p>
          <a:p>
            <a:pPr>
              <a:lnSpc>
                <a:spcPts val="4164"/>
              </a:lnSpc>
            </a:pPr>
            <a:r>
              <a:rPr lang="pt-PT" sz="2980" b="0" strike="noStrike" spc="-1">
                <a:solidFill>
                  <a:srgbClr val="000000"/>
                </a:solidFill>
                <a:highlight>
                  <a:srgbClr val="B3D5E9"/>
                </a:highlight>
                <a:latin typeface="Arial"/>
                <a:ea typeface="DejaVu Sans"/>
              </a:rPr>
              <a:t>e experiências. </a:t>
            </a:r>
            <a:endParaRPr lang="pt-PT" sz="2980" b="0" strike="noStrike" spc="-1">
              <a:latin typeface="Arial"/>
            </a:endParaRPr>
          </a:p>
          <a:p>
            <a:pPr>
              <a:lnSpc>
                <a:spcPts val="4164"/>
              </a:lnSpc>
            </a:pPr>
            <a:endParaRPr lang="pt-PT" sz="2980" b="0" strike="noStrike" spc="-1">
              <a:latin typeface="Arial"/>
            </a:endParaRPr>
          </a:p>
          <a:p>
            <a:pPr>
              <a:lnSpc>
                <a:spcPts val="4164"/>
              </a:lnSpc>
            </a:pPr>
            <a:r>
              <a:rPr lang="pt-PT" sz="2980" b="0" strike="noStrike" spc="-1">
                <a:solidFill>
                  <a:srgbClr val="000000"/>
                </a:solidFill>
                <a:highlight>
                  <a:srgbClr val="B3D5E9"/>
                </a:highlight>
                <a:latin typeface="Arial"/>
                <a:ea typeface="DejaVu Sans"/>
              </a:rPr>
              <a:t>As diferentes escalas de abordagem e os vários agentes intervenientes – locais, intermunicipais, nacionais e transnacionais – atuam em sinergias complementares e circulares. </a:t>
            </a:r>
            <a:endParaRPr lang="pt-PT" sz="2980" b="0" strike="noStrike" spc="-1">
              <a:latin typeface="Arial"/>
            </a:endParaRPr>
          </a:p>
        </p:txBody>
      </p:sp>
      <p:pic>
        <p:nvPicPr>
          <p:cNvPr id="462" name="Picture 387"/>
          <p:cNvPicPr/>
          <p:nvPr/>
        </p:nvPicPr>
        <p:blipFill>
          <a:blip r:embed="rId3"/>
          <a:stretch/>
        </p:blipFill>
        <p:spPr>
          <a:xfrm>
            <a:off x="12344400" y="360"/>
            <a:ext cx="6259680" cy="1063800"/>
          </a:xfrm>
          <a:prstGeom prst="rect">
            <a:avLst/>
          </a:prstGeom>
          <a:ln w="0">
            <a:noFill/>
          </a:ln>
        </p:spPr>
      </p:pic>
      <p:sp>
        <p:nvSpPr>
          <p:cNvPr id="463" name="Freeform 34"/>
          <p:cNvSpPr/>
          <p:nvPr/>
        </p:nvSpPr>
        <p:spPr>
          <a:xfrm>
            <a:off x="2634480" y="2700000"/>
            <a:ext cx="7085160" cy="7191720"/>
          </a:xfrm>
          <a:custGeom>
            <a:avLst/>
            <a:gdLst/>
            <a:ahLst/>
            <a:cxnLst/>
            <a:rect l="l" t="t" r="r" b="b"/>
            <a:pathLst>
              <a:path w="7193984" h="7193984">
                <a:moveTo>
                  <a:pt x="0" y="0"/>
                </a:moveTo>
                <a:lnTo>
                  <a:pt x="7193984" y="0"/>
                </a:lnTo>
                <a:lnTo>
                  <a:pt x="7193984" y="7193984"/>
                </a:lnTo>
                <a:lnTo>
                  <a:pt x="0" y="7193984"/>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464"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465" name="TextBox 3"/>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18</a:t>
            </a:r>
            <a:endParaRPr lang="pt-PT"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6" name="Group 3"/>
          <p:cNvGrpSpPr/>
          <p:nvPr/>
        </p:nvGrpSpPr>
        <p:grpSpPr>
          <a:xfrm>
            <a:off x="-9360" y="0"/>
            <a:ext cx="18285840" cy="1018800"/>
            <a:chOff x="-9360" y="0"/>
            <a:chExt cx="18285840" cy="1018800"/>
          </a:xfrm>
        </p:grpSpPr>
        <p:sp>
          <p:nvSpPr>
            <p:cNvPr id="467" name="Freeform 4"/>
            <p:cNvSpPr/>
            <p:nvPr/>
          </p:nvSpPr>
          <p:spPr>
            <a:xfrm>
              <a:off x="-936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68" name="TextBox 5"/>
          <p:cNvSpPr/>
          <p:nvPr/>
        </p:nvSpPr>
        <p:spPr>
          <a:xfrm>
            <a:off x="785520" y="36108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5. PROPOSTAS DA SECÇÃO</a:t>
            </a:r>
            <a:endParaRPr lang="pt-PT" sz="4000" b="0" strike="noStrike" spc="-1">
              <a:latin typeface="Arial"/>
            </a:endParaRPr>
          </a:p>
        </p:txBody>
      </p:sp>
      <p:sp>
        <p:nvSpPr>
          <p:cNvPr id="469" name="TextBox 6"/>
          <p:cNvSpPr/>
          <p:nvPr/>
        </p:nvSpPr>
        <p:spPr>
          <a:xfrm>
            <a:off x="3874320" y="984960"/>
            <a:ext cx="14885640" cy="899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084"/>
              </a:lnSpc>
            </a:pPr>
            <a:r>
              <a:rPr lang="pt-PT" sz="4400" b="1" strike="noStrike" spc="-1">
                <a:solidFill>
                  <a:srgbClr val="3F8DDC"/>
                </a:solidFill>
                <a:latin typeface="Arial"/>
                <a:ea typeface="DejaVu Sans"/>
              </a:rPr>
              <a:t>Dimensão da Comunicação Local</a:t>
            </a:r>
            <a:endParaRPr lang="pt-PT" sz="4400" b="0" strike="noStrike" spc="-1">
              <a:latin typeface="Arial"/>
            </a:endParaRPr>
          </a:p>
        </p:txBody>
      </p:sp>
      <p:grpSp>
        <p:nvGrpSpPr>
          <p:cNvPr id="470" name="Group 7"/>
          <p:cNvGrpSpPr/>
          <p:nvPr/>
        </p:nvGrpSpPr>
        <p:grpSpPr>
          <a:xfrm>
            <a:off x="1028880" y="2317320"/>
            <a:ext cx="653040" cy="646920"/>
            <a:chOff x="1028880" y="2317320"/>
            <a:chExt cx="653040" cy="646920"/>
          </a:xfrm>
        </p:grpSpPr>
        <p:grpSp>
          <p:nvGrpSpPr>
            <p:cNvPr id="471" name="Group 8"/>
            <p:cNvGrpSpPr/>
            <p:nvPr/>
          </p:nvGrpSpPr>
          <p:grpSpPr>
            <a:xfrm>
              <a:off x="1028880" y="2317320"/>
              <a:ext cx="653040" cy="646920"/>
              <a:chOff x="1028880" y="2317320"/>
              <a:chExt cx="653040" cy="646920"/>
            </a:xfrm>
          </p:grpSpPr>
          <p:sp>
            <p:nvSpPr>
              <p:cNvPr id="472" name="Freeform 9"/>
              <p:cNvSpPr/>
              <p:nvPr/>
            </p:nvSpPr>
            <p:spPr>
              <a:xfrm>
                <a:off x="1028880" y="23173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73" name="TextBox 10"/>
            <p:cNvSpPr/>
            <p:nvPr/>
          </p:nvSpPr>
          <p:spPr>
            <a:xfrm>
              <a:off x="1174320" y="25063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01</a:t>
              </a:r>
              <a:endParaRPr lang="pt-PT" sz="1729" b="0" strike="noStrike" spc="-1">
                <a:latin typeface="Arial"/>
              </a:endParaRPr>
            </a:p>
          </p:txBody>
        </p:sp>
      </p:grpSp>
      <p:grpSp>
        <p:nvGrpSpPr>
          <p:cNvPr id="474" name="Group 11"/>
          <p:cNvGrpSpPr/>
          <p:nvPr/>
        </p:nvGrpSpPr>
        <p:grpSpPr>
          <a:xfrm>
            <a:off x="3957480" y="2289240"/>
            <a:ext cx="653040" cy="646920"/>
            <a:chOff x="3957480" y="2289240"/>
            <a:chExt cx="653040" cy="646920"/>
          </a:xfrm>
        </p:grpSpPr>
        <p:grpSp>
          <p:nvGrpSpPr>
            <p:cNvPr id="475" name="Group 12"/>
            <p:cNvGrpSpPr/>
            <p:nvPr/>
          </p:nvGrpSpPr>
          <p:grpSpPr>
            <a:xfrm>
              <a:off x="3957480" y="2289240"/>
              <a:ext cx="653040" cy="646920"/>
              <a:chOff x="3957480" y="2289240"/>
              <a:chExt cx="653040" cy="646920"/>
            </a:xfrm>
          </p:grpSpPr>
          <p:sp>
            <p:nvSpPr>
              <p:cNvPr id="476" name="Freeform 13"/>
              <p:cNvSpPr/>
              <p:nvPr/>
            </p:nvSpPr>
            <p:spPr>
              <a:xfrm>
                <a:off x="3957480" y="228924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77" name="TextBox 14"/>
            <p:cNvSpPr/>
            <p:nvPr/>
          </p:nvSpPr>
          <p:spPr>
            <a:xfrm>
              <a:off x="4103280" y="247788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02</a:t>
              </a:r>
              <a:endParaRPr lang="pt-PT" sz="1729" b="0" strike="noStrike" spc="-1">
                <a:latin typeface="Arial"/>
              </a:endParaRPr>
            </a:p>
          </p:txBody>
        </p:sp>
      </p:grpSp>
      <p:grpSp>
        <p:nvGrpSpPr>
          <p:cNvPr id="478" name="Group 15"/>
          <p:cNvGrpSpPr/>
          <p:nvPr/>
        </p:nvGrpSpPr>
        <p:grpSpPr>
          <a:xfrm>
            <a:off x="7042680" y="2317320"/>
            <a:ext cx="653040" cy="646920"/>
            <a:chOff x="7042680" y="2317320"/>
            <a:chExt cx="653040" cy="646920"/>
          </a:xfrm>
        </p:grpSpPr>
        <p:grpSp>
          <p:nvGrpSpPr>
            <p:cNvPr id="479" name="Group 16"/>
            <p:cNvGrpSpPr/>
            <p:nvPr/>
          </p:nvGrpSpPr>
          <p:grpSpPr>
            <a:xfrm>
              <a:off x="7042680" y="2317320"/>
              <a:ext cx="653040" cy="646920"/>
              <a:chOff x="7042680" y="2317320"/>
              <a:chExt cx="653040" cy="646920"/>
            </a:xfrm>
          </p:grpSpPr>
          <p:sp>
            <p:nvSpPr>
              <p:cNvPr id="480" name="Freeform 17"/>
              <p:cNvSpPr/>
              <p:nvPr/>
            </p:nvSpPr>
            <p:spPr>
              <a:xfrm>
                <a:off x="7042680" y="23173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81" name="TextBox 18"/>
            <p:cNvSpPr/>
            <p:nvPr/>
          </p:nvSpPr>
          <p:spPr>
            <a:xfrm>
              <a:off x="7188120" y="25063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03</a:t>
              </a:r>
              <a:endParaRPr lang="pt-PT" sz="1729" b="0" strike="noStrike" spc="-1">
                <a:latin typeface="Arial"/>
              </a:endParaRPr>
            </a:p>
          </p:txBody>
        </p:sp>
      </p:grpSp>
      <p:grpSp>
        <p:nvGrpSpPr>
          <p:cNvPr id="482" name="Group 19"/>
          <p:cNvGrpSpPr/>
          <p:nvPr/>
        </p:nvGrpSpPr>
        <p:grpSpPr>
          <a:xfrm>
            <a:off x="10566720" y="2317320"/>
            <a:ext cx="653040" cy="646920"/>
            <a:chOff x="10566720" y="2317320"/>
            <a:chExt cx="653040" cy="646920"/>
          </a:xfrm>
        </p:grpSpPr>
        <p:grpSp>
          <p:nvGrpSpPr>
            <p:cNvPr id="483" name="Group 20"/>
            <p:cNvGrpSpPr/>
            <p:nvPr/>
          </p:nvGrpSpPr>
          <p:grpSpPr>
            <a:xfrm>
              <a:off x="10566720" y="2317320"/>
              <a:ext cx="653040" cy="646920"/>
              <a:chOff x="10566720" y="2317320"/>
              <a:chExt cx="653040" cy="646920"/>
            </a:xfrm>
          </p:grpSpPr>
          <p:sp>
            <p:nvSpPr>
              <p:cNvPr id="484" name="Freeform 21"/>
              <p:cNvSpPr/>
              <p:nvPr/>
            </p:nvSpPr>
            <p:spPr>
              <a:xfrm>
                <a:off x="10566720" y="23173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85" name="TextBox 22"/>
            <p:cNvSpPr/>
            <p:nvPr/>
          </p:nvSpPr>
          <p:spPr>
            <a:xfrm>
              <a:off x="10712520" y="25063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04</a:t>
              </a:r>
              <a:endParaRPr lang="pt-PT" sz="1729" b="0" strike="noStrike" spc="-1">
                <a:latin typeface="Arial"/>
              </a:endParaRPr>
            </a:p>
          </p:txBody>
        </p:sp>
      </p:grpSp>
      <p:sp>
        <p:nvSpPr>
          <p:cNvPr id="486" name="TextBox 23"/>
          <p:cNvSpPr/>
          <p:nvPr/>
        </p:nvSpPr>
        <p:spPr>
          <a:xfrm>
            <a:off x="66960" y="3280680"/>
            <a:ext cx="2872800" cy="2456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764"/>
              </a:lnSpc>
            </a:pPr>
            <a:r>
              <a:rPr lang="pt-PT" sz="1979" b="0" strike="noStrike" spc="-1" dirty="0">
                <a:solidFill>
                  <a:srgbClr val="191919"/>
                </a:solidFill>
                <a:latin typeface="Arial"/>
                <a:ea typeface="DejaVu Sans"/>
              </a:rPr>
              <a:t>Estabelecer um calendário para mencionar os </a:t>
            </a:r>
            <a:r>
              <a:rPr lang="pt-PT" sz="1979" b="1" strike="noStrike" spc="-1" dirty="0">
                <a:solidFill>
                  <a:srgbClr val="191919"/>
                </a:solidFill>
                <a:latin typeface="Arial"/>
                <a:ea typeface="DejaVu Sans"/>
              </a:rPr>
              <a:t>ODS </a:t>
            </a:r>
            <a:r>
              <a:rPr lang="pt-PT" sz="1979" b="0" strike="noStrike" spc="-1" dirty="0">
                <a:solidFill>
                  <a:srgbClr val="191919"/>
                </a:solidFill>
                <a:latin typeface="Arial"/>
                <a:ea typeface="DejaVu Sans"/>
              </a:rPr>
              <a:t>de forma recorrente nos meios de comunicação de cada Município</a:t>
            </a:r>
            <a:endParaRPr lang="pt-PT" sz="1979" b="0" strike="noStrike" spc="-1" dirty="0">
              <a:latin typeface="Arial"/>
            </a:endParaRPr>
          </a:p>
          <a:p>
            <a:pPr algn="ctr">
              <a:lnSpc>
                <a:spcPts val="2764"/>
              </a:lnSpc>
            </a:pPr>
            <a:endParaRPr lang="pt-PT" sz="1979" b="0" strike="noStrike" spc="-1" dirty="0">
              <a:latin typeface="Arial"/>
            </a:endParaRPr>
          </a:p>
        </p:txBody>
      </p:sp>
      <p:sp>
        <p:nvSpPr>
          <p:cNvPr id="487" name="TextBox 24"/>
          <p:cNvSpPr/>
          <p:nvPr/>
        </p:nvSpPr>
        <p:spPr>
          <a:xfrm>
            <a:off x="3160800" y="3288600"/>
            <a:ext cx="2372760" cy="1821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869"/>
              </a:lnSpc>
            </a:pPr>
            <a:r>
              <a:rPr lang="pt-PT" sz="2050" b="0" strike="noStrike" spc="-1" dirty="0">
                <a:solidFill>
                  <a:srgbClr val="191919"/>
                </a:solidFill>
                <a:latin typeface="Arial"/>
                <a:ea typeface="DejaVu Sans"/>
              </a:rPr>
              <a:t>Integrar os </a:t>
            </a:r>
            <a:r>
              <a:rPr lang="pt-PT" sz="2050" b="1" strike="noStrike" spc="-1" dirty="0">
                <a:solidFill>
                  <a:srgbClr val="191919"/>
                </a:solidFill>
                <a:latin typeface="Arial"/>
                <a:ea typeface="DejaVu Sans"/>
              </a:rPr>
              <a:t>ODS</a:t>
            </a:r>
            <a:r>
              <a:rPr lang="pt-PT" sz="2050" b="0" strike="noStrike" spc="-1" dirty="0">
                <a:solidFill>
                  <a:srgbClr val="191919"/>
                </a:solidFill>
                <a:latin typeface="Arial"/>
                <a:ea typeface="DejaVu Sans"/>
              </a:rPr>
              <a:t> nas empresas municipais e intermunicipais</a:t>
            </a:r>
            <a:endParaRPr lang="pt-PT" sz="2050" b="0" strike="noStrike" spc="-1" dirty="0">
              <a:latin typeface="Arial"/>
            </a:endParaRPr>
          </a:p>
          <a:p>
            <a:pPr algn="ctr">
              <a:lnSpc>
                <a:spcPts val="2869"/>
              </a:lnSpc>
            </a:pPr>
            <a:endParaRPr lang="pt-PT" sz="2050" b="0" strike="noStrike" spc="-1" dirty="0">
              <a:latin typeface="Arial"/>
            </a:endParaRPr>
          </a:p>
        </p:txBody>
      </p:sp>
      <p:sp>
        <p:nvSpPr>
          <p:cNvPr id="488" name="TextBox 25"/>
          <p:cNvSpPr/>
          <p:nvPr/>
        </p:nvSpPr>
        <p:spPr>
          <a:xfrm>
            <a:off x="5932800" y="3280680"/>
            <a:ext cx="2872800" cy="226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74"/>
              </a:lnSpc>
            </a:pPr>
            <a:r>
              <a:rPr lang="pt-PT" sz="2130" b="0" strike="noStrike" spc="-1">
                <a:solidFill>
                  <a:srgbClr val="191919"/>
                </a:solidFill>
                <a:latin typeface="Arial"/>
                <a:ea typeface="DejaVu Sans"/>
              </a:rPr>
              <a:t>Adotar um memorando interno para definição de procedimentos relacionados com o fluxo de informação</a:t>
            </a:r>
            <a:endParaRPr lang="pt-PT" sz="2130" b="0" strike="noStrike" spc="-1">
              <a:latin typeface="Arial"/>
            </a:endParaRPr>
          </a:p>
          <a:p>
            <a:pPr algn="ctr">
              <a:lnSpc>
                <a:spcPts val="2974"/>
              </a:lnSpc>
            </a:pPr>
            <a:endParaRPr lang="pt-PT" sz="2130" b="0" strike="noStrike" spc="-1">
              <a:latin typeface="Arial"/>
            </a:endParaRPr>
          </a:p>
        </p:txBody>
      </p:sp>
      <p:sp>
        <p:nvSpPr>
          <p:cNvPr id="489" name="TextBox 26"/>
          <p:cNvSpPr/>
          <p:nvPr/>
        </p:nvSpPr>
        <p:spPr>
          <a:xfrm>
            <a:off x="9352080" y="3280680"/>
            <a:ext cx="2872800" cy="1887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74"/>
              </a:lnSpc>
            </a:pPr>
            <a:r>
              <a:rPr lang="pt-PT" sz="2130" b="0" strike="noStrike" spc="-1">
                <a:solidFill>
                  <a:srgbClr val="191919"/>
                </a:solidFill>
                <a:latin typeface="Arial"/>
                <a:ea typeface="DejaVu Sans"/>
              </a:rPr>
              <a:t>Rever os conteúdos dos sites municipais em termos de configuração para os </a:t>
            </a:r>
            <a:r>
              <a:rPr lang="pt-PT" sz="2130" b="1" strike="noStrike" spc="-1">
                <a:solidFill>
                  <a:srgbClr val="191919"/>
                </a:solidFill>
                <a:latin typeface="Arial"/>
                <a:ea typeface="DejaVu Sans"/>
              </a:rPr>
              <a:t>ODS</a:t>
            </a:r>
            <a:endParaRPr lang="pt-PT" sz="2130" b="0" strike="noStrike" spc="-1">
              <a:latin typeface="Arial"/>
            </a:endParaRPr>
          </a:p>
          <a:p>
            <a:pPr algn="ctr">
              <a:lnSpc>
                <a:spcPts val="2974"/>
              </a:lnSpc>
            </a:pPr>
            <a:endParaRPr lang="pt-PT" sz="2130" b="0" strike="noStrike" spc="-1">
              <a:latin typeface="Arial"/>
            </a:endParaRPr>
          </a:p>
        </p:txBody>
      </p:sp>
      <p:sp>
        <p:nvSpPr>
          <p:cNvPr id="490" name="TextBox 27"/>
          <p:cNvSpPr/>
          <p:nvPr/>
        </p:nvSpPr>
        <p:spPr>
          <a:xfrm>
            <a:off x="12769920" y="3280680"/>
            <a:ext cx="1714680" cy="2105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764"/>
              </a:lnSpc>
            </a:pPr>
            <a:r>
              <a:rPr lang="pt-PT" sz="1979" b="0" strike="noStrike" spc="-1">
                <a:solidFill>
                  <a:srgbClr val="191919"/>
                </a:solidFill>
                <a:latin typeface="Arial"/>
                <a:ea typeface="DejaVu Sans"/>
              </a:rPr>
              <a:t>Colocar logotipo dos </a:t>
            </a:r>
            <a:r>
              <a:rPr lang="pt-PT" sz="1979" b="1" strike="noStrike" spc="-1">
                <a:solidFill>
                  <a:srgbClr val="191919"/>
                </a:solidFill>
                <a:latin typeface="Arial"/>
                <a:ea typeface="DejaVu Sans"/>
              </a:rPr>
              <a:t>ODS </a:t>
            </a:r>
            <a:r>
              <a:rPr lang="pt-PT" sz="1979" b="0" strike="noStrike" spc="-1">
                <a:solidFill>
                  <a:srgbClr val="191919"/>
                </a:solidFill>
                <a:latin typeface="Arial"/>
                <a:ea typeface="DejaVu Sans"/>
              </a:rPr>
              <a:t>na assinatura digital (email)</a:t>
            </a:r>
            <a:endParaRPr lang="pt-PT" sz="1979" b="0" strike="noStrike" spc="-1">
              <a:latin typeface="Arial"/>
            </a:endParaRPr>
          </a:p>
          <a:p>
            <a:pPr algn="ctr">
              <a:lnSpc>
                <a:spcPts val="2764"/>
              </a:lnSpc>
            </a:pPr>
            <a:endParaRPr lang="pt-PT" sz="1979" b="0" strike="noStrike" spc="-1">
              <a:latin typeface="Arial"/>
            </a:endParaRPr>
          </a:p>
        </p:txBody>
      </p:sp>
      <p:grpSp>
        <p:nvGrpSpPr>
          <p:cNvPr id="491" name="Group 28"/>
          <p:cNvGrpSpPr/>
          <p:nvPr/>
        </p:nvGrpSpPr>
        <p:grpSpPr>
          <a:xfrm>
            <a:off x="13498560" y="2317320"/>
            <a:ext cx="653040" cy="646920"/>
            <a:chOff x="13498560" y="2317320"/>
            <a:chExt cx="653040" cy="646920"/>
          </a:xfrm>
        </p:grpSpPr>
        <p:grpSp>
          <p:nvGrpSpPr>
            <p:cNvPr id="492" name="Group 29"/>
            <p:cNvGrpSpPr/>
            <p:nvPr/>
          </p:nvGrpSpPr>
          <p:grpSpPr>
            <a:xfrm>
              <a:off x="13498560" y="2317320"/>
              <a:ext cx="653040" cy="646920"/>
              <a:chOff x="13498560" y="2317320"/>
              <a:chExt cx="653040" cy="646920"/>
            </a:xfrm>
          </p:grpSpPr>
          <p:sp>
            <p:nvSpPr>
              <p:cNvPr id="493" name="Freeform 30"/>
              <p:cNvSpPr/>
              <p:nvPr/>
            </p:nvSpPr>
            <p:spPr>
              <a:xfrm>
                <a:off x="13498560" y="23173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94" name="TextBox 31"/>
            <p:cNvSpPr/>
            <p:nvPr/>
          </p:nvSpPr>
          <p:spPr>
            <a:xfrm>
              <a:off x="13644360" y="25063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05</a:t>
              </a:r>
              <a:endParaRPr lang="pt-PT" sz="1729" b="0" strike="noStrike" spc="-1">
                <a:latin typeface="Arial"/>
              </a:endParaRPr>
            </a:p>
          </p:txBody>
        </p:sp>
      </p:grpSp>
      <p:grpSp>
        <p:nvGrpSpPr>
          <p:cNvPr id="495" name="Group 32"/>
          <p:cNvGrpSpPr/>
          <p:nvPr/>
        </p:nvGrpSpPr>
        <p:grpSpPr>
          <a:xfrm>
            <a:off x="933480" y="5992920"/>
            <a:ext cx="653040" cy="646920"/>
            <a:chOff x="933480" y="5992920"/>
            <a:chExt cx="653040" cy="646920"/>
          </a:xfrm>
        </p:grpSpPr>
        <p:sp>
          <p:nvSpPr>
            <p:cNvPr id="496" name="Freeform 33"/>
            <p:cNvSpPr/>
            <p:nvPr/>
          </p:nvSpPr>
          <p:spPr>
            <a:xfrm>
              <a:off x="933480" y="59929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497" name="TextBox 34"/>
          <p:cNvSpPr/>
          <p:nvPr/>
        </p:nvSpPr>
        <p:spPr>
          <a:xfrm>
            <a:off x="1079280" y="61794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07</a:t>
            </a:r>
            <a:endParaRPr lang="pt-PT" sz="1729" b="0" strike="noStrike" spc="-1">
              <a:latin typeface="Arial"/>
            </a:endParaRPr>
          </a:p>
        </p:txBody>
      </p:sp>
      <p:grpSp>
        <p:nvGrpSpPr>
          <p:cNvPr id="498" name="Group 35"/>
          <p:cNvGrpSpPr/>
          <p:nvPr/>
        </p:nvGrpSpPr>
        <p:grpSpPr>
          <a:xfrm>
            <a:off x="4030200" y="6026760"/>
            <a:ext cx="653040" cy="646920"/>
            <a:chOff x="4030200" y="6026760"/>
            <a:chExt cx="653040" cy="646920"/>
          </a:xfrm>
        </p:grpSpPr>
        <p:sp>
          <p:nvSpPr>
            <p:cNvPr id="499" name="Freeform 36"/>
            <p:cNvSpPr/>
            <p:nvPr/>
          </p:nvSpPr>
          <p:spPr>
            <a:xfrm>
              <a:off x="4030200" y="60267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00" name="TextBox 37"/>
          <p:cNvSpPr/>
          <p:nvPr/>
        </p:nvSpPr>
        <p:spPr>
          <a:xfrm>
            <a:off x="4176000" y="621324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08</a:t>
            </a:r>
            <a:endParaRPr lang="pt-PT" sz="1729" b="0" strike="noStrike" spc="-1">
              <a:latin typeface="Arial"/>
            </a:endParaRPr>
          </a:p>
        </p:txBody>
      </p:sp>
      <p:grpSp>
        <p:nvGrpSpPr>
          <p:cNvPr id="501" name="Group 38"/>
          <p:cNvGrpSpPr/>
          <p:nvPr/>
        </p:nvGrpSpPr>
        <p:grpSpPr>
          <a:xfrm>
            <a:off x="7041600" y="6026760"/>
            <a:ext cx="653040" cy="646920"/>
            <a:chOff x="7041600" y="6026760"/>
            <a:chExt cx="653040" cy="646920"/>
          </a:xfrm>
        </p:grpSpPr>
        <p:sp>
          <p:nvSpPr>
            <p:cNvPr id="502" name="Freeform 39"/>
            <p:cNvSpPr/>
            <p:nvPr/>
          </p:nvSpPr>
          <p:spPr>
            <a:xfrm>
              <a:off x="7041600" y="60267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03" name="TextBox 40"/>
          <p:cNvSpPr/>
          <p:nvPr/>
        </p:nvSpPr>
        <p:spPr>
          <a:xfrm>
            <a:off x="7188120" y="61459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09</a:t>
            </a:r>
            <a:endParaRPr lang="pt-PT" sz="1729" b="0" strike="noStrike" spc="-1">
              <a:latin typeface="Arial"/>
            </a:endParaRPr>
          </a:p>
        </p:txBody>
      </p:sp>
      <p:grpSp>
        <p:nvGrpSpPr>
          <p:cNvPr id="504" name="Group 41"/>
          <p:cNvGrpSpPr/>
          <p:nvPr/>
        </p:nvGrpSpPr>
        <p:grpSpPr>
          <a:xfrm>
            <a:off x="10663200" y="5959440"/>
            <a:ext cx="653040" cy="646920"/>
            <a:chOff x="10663200" y="5959440"/>
            <a:chExt cx="653040" cy="646920"/>
          </a:xfrm>
        </p:grpSpPr>
        <p:sp>
          <p:nvSpPr>
            <p:cNvPr id="505" name="Freeform 42"/>
            <p:cNvSpPr/>
            <p:nvPr/>
          </p:nvSpPr>
          <p:spPr>
            <a:xfrm>
              <a:off x="10663200" y="595944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06" name="TextBox 43"/>
          <p:cNvSpPr/>
          <p:nvPr/>
        </p:nvSpPr>
        <p:spPr>
          <a:xfrm>
            <a:off x="10809000" y="61459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10</a:t>
            </a:r>
            <a:endParaRPr lang="pt-PT" sz="1729" b="0" strike="noStrike" spc="-1">
              <a:latin typeface="Arial"/>
            </a:endParaRPr>
          </a:p>
        </p:txBody>
      </p:sp>
      <p:sp>
        <p:nvSpPr>
          <p:cNvPr id="507" name="TextBox 44"/>
          <p:cNvSpPr/>
          <p:nvPr/>
        </p:nvSpPr>
        <p:spPr>
          <a:xfrm>
            <a:off x="360000" y="6908760"/>
            <a:ext cx="2879640" cy="1821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869"/>
              </a:lnSpc>
            </a:pPr>
            <a:r>
              <a:rPr lang="pt-PT" sz="2050" b="0" strike="noStrike" spc="-1">
                <a:solidFill>
                  <a:srgbClr val="191919"/>
                </a:solidFill>
                <a:latin typeface="Arial"/>
                <a:ea typeface="DejaVu Sans"/>
              </a:rPr>
              <a:t>Divulgar os </a:t>
            </a:r>
            <a:r>
              <a:rPr lang="pt-PT" sz="2050" b="1" strike="noStrike" spc="-1">
                <a:solidFill>
                  <a:srgbClr val="191919"/>
                </a:solidFill>
                <a:latin typeface="Arial"/>
                <a:ea typeface="DejaVu Sans"/>
              </a:rPr>
              <a:t>ODS</a:t>
            </a:r>
            <a:r>
              <a:rPr lang="pt-PT" sz="2050" b="0" strike="noStrike" spc="-1">
                <a:solidFill>
                  <a:srgbClr val="191919"/>
                </a:solidFill>
                <a:latin typeface="Arial"/>
                <a:ea typeface="DejaVu Sans"/>
              </a:rPr>
              <a:t> nos meios de comunicação municipais (sites, boletim, etc)</a:t>
            </a:r>
            <a:endParaRPr lang="pt-PT" sz="2050" b="0" strike="noStrike" spc="-1">
              <a:latin typeface="Arial"/>
            </a:endParaRPr>
          </a:p>
          <a:p>
            <a:pPr algn="ctr">
              <a:lnSpc>
                <a:spcPts val="2869"/>
              </a:lnSpc>
            </a:pPr>
            <a:endParaRPr lang="pt-PT" sz="2050" b="0" strike="noStrike" spc="-1">
              <a:latin typeface="Arial"/>
            </a:endParaRPr>
          </a:p>
        </p:txBody>
      </p:sp>
      <p:sp>
        <p:nvSpPr>
          <p:cNvPr id="508" name="TextBox 45"/>
          <p:cNvSpPr/>
          <p:nvPr/>
        </p:nvSpPr>
        <p:spPr>
          <a:xfrm>
            <a:off x="3422880" y="6908760"/>
            <a:ext cx="2110680" cy="1510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74"/>
              </a:lnSpc>
            </a:pPr>
            <a:r>
              <a:rPr lang="pt-PT" sz="2130" b="0" strike="noStrike" spc="-1">
                <a:solidFill>
                  <a:srgbClr val="191919"/>
                </a:solidFill>
                <a:latin typeface="Arial"/>
                <a:ea typeface="DejaVu Sans"/>
              </a:rPr>
              <a:t>Criar um espaço na rede interna do Município</a:t>
            </a:r>
            <a:endParaRPr lang="pt-PT" sz="2130" b="0" strike="noStrike" spc="-1">
              <a:latin typeface="Arial"/>
            </a:endParaRPr>
          </a:p>
          <a:p>
            <a:pPr algn="ctr">
              <a:lnSpc>
                <a:spcPts val="2974"/>
              </a:lnSpc>
            </a:pPr>
            <a:endParaRPr lang="pt-PT" sz="2130" b="0" strike="noStrike" spc="-1">
              <a:latin typeface="Arial"/>
            </a:endParaRPr>
          </a:p>
        </p:txBody>
      </p:sp>
      <p:sp>
        <p:nvSpPr>
          <p:cNvPr id="509" name="TextBox 46"/>
          <p:cNvSpPr/>
          <p:nvPr/>
        </p:nvSpPr>
        <p:spPr>
          <a:xfrm>
            <a:off x="5932800" y="6904800"/>
            <a:ext cx="2872800" cy="2643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74"/>
              </a:lnSpc>
            </a:pPr>
            <a:r>
              <a:rPr lang="pt-PT" sz="2130" b="0" strike="noStrike" spc="-1">
                <a:solidFill>
                  <a:srgbClr val="191919"/>
                </a:solidFill>
                <a:latin typeface="Arial"/>
                <a:ea typeface="DejaVu Sans"/>
              </a:rPr>
              <a:t>Aumentar o envolvimento da população, nomeadamente através de iniciativas de participação pública</a:t>
            </a:r>
            <a:endParaRPr lang="pt-PT" sz="2130" b="0" strike="noStrike" spc="-1">
              <a:latin typeface="Arial"/>
            </a:endParaRPr>
          </a:p>
          <a:p>
            <a:pPr algn="ctr">
              <a:lnSpc>
                <a:spcPts val="2974"/>
              </a:lnSpc>
            </a:pPr>
            <a:endParaRPr lang="pt-PT" sz="2130" b="0" strike="noStrike" spc="-1">
              <a:latin typeface="Arial"/>
            </a:endParaRPr>
          </a:p>
        </p:txBody>
      </p:sp>
      <p:sp>
        <p:nvSpPr>
          <p:cNvPr id="510" name="TextBox 47"/>
          <p:cNvSpPr/>
          <p:nvPr/>
        </p:nvSpPr>
        <p:spPr>
          <a:xfrm>
            <a:off x="9457200" y="6908760"/>
            <a:ext cx="2872800" cy="2457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764"/>
              </a:lnSpc>
            </a:pPr>
            <a:r>
              <a:rPr lang="pt-PT" sz="1979" b="0" strike="noStrike" spc="-1">
                <a:solidFill>
                  <a:srgbClr val="191919"/>
                </a:solidFill>
                <a:latin typeface="Arial"/>
                <a:ea typeface="DejaVu Sans"/>
              </a:rPr>
              <a:t>Trabalhar com a comunidade escolar, por exemplo através do jogo Almejar 2030</a:t>
            </a:r>
            <a:endParaRPr lang="pt-PT" sz="1979" b="0" strike="noStrike" spc="-1">
              <a:latin typeface="Arial"/>
            </a:endParaRPr>
          </a:p>
          <a:p>
            <a:pPr algn="ctr">
              <a:lnSpc>
                <a:spcPts val="2764"/>
              </a:lnSpc>
            </a:pPr>
            <a:r>
              <a:rPr lang="pt-PT" sz="1979" b="0" u="sng" strike="noStrike" spc="-1">
                <a:solidFill>
                  <a:srgbClr val="0000FF"/>
                </a:solidFill>
                <a:uFillTx/>
                <a:latin typeface="Arial"/>
                <a:ea typeface="DejaVu Sans"/>
                <a:hlinkClick r:id="rId2"/>
              </a:rPr>
              <a:t>almejar 2030.webnode.pt</a:t>
            </a:r>
            <a:endParaRPr lang="pt-PT" sz="1979" b="0" strike="noStrike" spc="-1">
              <a:latin typeface="Arial"/>
            </a:endParaRPr>
          </a:p>
          <a:p>
            <a:pPr algn="ctr">
              <a:lnSpc>
                <a:spcPts val="2764"/>
              </a:lnSpc>
            </a:pPr>
            <a:endParaRPr lang="pt-PT" sz="1979" b="0" strike="noStrike" spc="-1">
              <a:latin typeface="Arial"/>
            </a:endParaRPr>
          </a:p>
          <a:p>
            <a:pPr algn="ctr">
              <a:lnSpc>
                <a:spcPts val="2764"/>
              </a:lnSpc>
            </a:pPr>
            <a:endParaRPr lang="pt-PT" sz="1979" b="0" strike="noStrike" spc="-1">
              <a:latin typeface="Arial"/>
            </a:endParaRPr>
          </a:p>
        </p:txBody>
      </p:sp>
      <p:grpSp>
        <p:nvGrpSpPr>
          <p:cNvPr id="511" name="Group 48"/>
          <p:cNvGrpSpPr/>
          <p:nvPr/>
        </p:nvGrpSpPr>
        <p:grpSpPr>
          <a:xfrm>
            <a:off x="13498560" y="5992920"/>
            <a:ext cx="653040" cy="646920"/>
            <a:chOff x="13498560" y="5992920"/>
            <a:chExt cx="653040" cy="646920"/>
          </a:xfrm>
        </p:grpSpPr>
        <p:sp>
          <p:nvSpPr>
            <p:cNvPr id="512" name="Freeform 49"/>
            <p:cNvSpPr/>
            <p:nvPr/>
          </p:nvSpPr>
          <p:spPr>
            <a:xfrm>
              <a:off x="13498560" y="59929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13" name="TextBox 50"/>
          <p:cNvSpPr/>
          <p:nvPr/>
        </p:nvSpPr>
        <p:spPr>
          <a:xfrm>
            <a:off x="13644360" y="61794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11</a:t>
            </a:r>
            <a:endParaRPr lang="pt-PT" sz="1729" b="0" strike="noStrike" spc="-1">
              <a:latin typeface="Arial"/>
            </a:endParaRPr>
          </a:p>
        </p:txBody>
      </p:sp>
      <p:sp>
        <p:nvSpPr>
          <p:cNvPr id="514" name="TextBox 51"/>
          <p:cNvSpPr/>
          <p:nvPr/>
        </p:nvSpPr>
        <p:spPr>
          <a:xfrm>
            <a:off x="15029280" y="3280680"/>
            <a:ext cx="2872800" cy="2105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764"/>
              </a:lnSpc>
            </a:pPr>
            <a:r>
              <a:rPr lang="pt-PT" sz="1979" b="0" strike="noStrike" spc="-1">
                <a:solidFill>
                  <a:srgbClr val="191919"/>
                </a:solidFill>
                <a:latin typeface="Arial"/>
                <a:ea typeface="DejaVu Sans"/>
              </a:rPr>
              <a:t>Identificar, em cada proposta de deliberação camarária, e sempre que aplicável, até três </a:t>
            </a:r>
            <a:r>
              <a:rPr lang="pt-PT" sz="1979" b="1" strike="noStrike" spc="-1">
                <a:solidFill>
                  <a:srgbClr val="191919"/>
                </a:solidFill>
                <a:latin typeface="Arial"/>
                <a:ea typeface="DejaVu Sans"/>
              </a:rPr>
              <a:t>ODS</a:t>
            </a:r>
            <a:r>
              <a:rPr lang="pt-PT" sz="1979" b="0" strike="noStrike" spc="-1">
                <a:solidFill>
                  <a:srgbClr val="191919"/>
                </a:solidFill>
                <a:latin typeface="Arial"/>
                <a:ea typeface="DejaVu Sans"/>
              </a:rPr>
              <a:t> para os quais concorrem as propostas</a:t>
            </a:r>
            <a:endParaRPr lang="pt-PT" sz="1979" b="0" strike="noStrike" spc="-1">
              <a:latin typeface="Arial"/>
            </a:endParaRPr>
          </a:p>
        </p:txBody>
      </p:sp>
      <p:grpSp>
        <p:nvGrpSpPr>
          <p:cNvPr id="515" name="Group 52"/>
          <p:cNvGrpSpPr/>
          <p:nvPr/>
        </p:nvGrpSpPr>
        <p:grpSpPr>
          <a:xfrm>
            <a:off x="16139160" y="2317320"/>
            <a:ext cx="653040" cy="646920"/>
            <a:chOff x="16139160" y="2317320"/>
            <a:chExt cx="653040" cy="646920"/>
          </a:xfrm>
        </p:grpSpPr>
        <p:grpSp>
          <p:nvGrpSpPr>
            <p:cNvPr id="516" name="Group 53"/>
            <p:cNvGrpSpPr/>
            <p:nvPr/>
          </p:nvGrpSpPr>
          <p:grpSpPr>
            <a:xfrm>
              <a:off x="16139160" y="2317320"/>
              <a:ext cx="653040" cy="646920"/>
              <a:chOff x="16139160" y="2317320"/>
              <a:chExt cx="653040" cy="646920"/>
            </a:xfrm>
          </p:grpSpPr>
          <p:sp>
            <p:nvSpPr>
              <p:cNvPr id="517" name="Freeform 54"/>
              <p:cNvSpPr/>
              <p:nvPr/>
            </p:nvSpPr>
            <p:spPr>
              <a:xfrm>
                <a:off x="16139160" y="23173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18" name="TextBox 55"/>
            <p:cNvSpPr/>
            <p:nvPr/>
          </p:nvSpPr>
          <p:spPr>
            <a:xfrm>
              <a:off x="16284960" y="25063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06</a:t>
              </a:r>
              <a:endParaRPr lang="pt-PT" sz="1729" b="0" strike="noStrike" spc="-1">
                <a:latin typeface="Arial"/>
              </a:endParaRPr>
            </a:p>
          </p:txBody>
        </p:sp>
      </p:grpSp>
      <p:sp>
        <p:nvSpPr>
          <p:cNvPr id="519" name="TextBox 56"/>
          <p:cNvSpPr/>
          <p:nvPr/>
        </p:nvSpPr>
        <p:spPr>
          <a:xfrm>
            <a:off x="12732120" y="6908760"/>
            <a:ext cx="2295360" cy="1754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764"/>
              </a:lnSpc>
            </a:pPr>
            <a:r>
              <a:rPr lang="pt-PT" sz="1979" b="0" strike="noStrike" spc="-1">
                <a:solidFill>
                  <a:srgbClr val="191919"/>
                </a:solidFill>
                <a:latin typeface="Arial"/>
                <a:ea typeface="DejaVu Sans"/>
              </a:rPr>
              <a:t>Produzir outdoors sobre a temática dos </a:t>
            </a:r>
            <a:r>
              <a:rPr lang="pt-PT" sz="1979" b="1" strike="noStrike" spc="-1">
                <a:solidFill>
                  <a:srgbClr val="191919"/>
                </a:solidFill>
                <a:latin typeface="Arial"/>
                <a:ea typeface="DejaVu Sans"/>
              </a:rPr>
              <a:t>ODS</a:t>
            </a:r>
            <a:r>
              <a:rPr lang="pt-PT" sz="1979" b="0" strike="noStrike" spc="-1">
                <a:solidFill>
                  <a:srgbClr val="191919"/>
                </a:solidFill>
                <a:latin typeface="Arial"/>
                <a:ea typeface="DejaVu Sans"/>
              </a:rPr>
              <a:t> em cada Município</a:t>
            </a:r>
            <a:endParaRPr lang="pt-PT" sz="1979" b="0" strike="noStrike" spc="-1">
              <a:latin typeface="Arial"/>
            </a:endParaRPr>
          </a:p>
          <a:p>
            <a:pPr algn="ctr">
              <a:lnSpc>
                <a:spcPts val="2764"/>
              </a:lnSpc>
            </a:pPr>
            <a:endParaRPr lang="pt-PT" sz="1979" b="0" strike="noStrike" spc="-1">
              <a:latin typeface="Arial"/>
            </a:endParaRPr>
          </a:p>
        </p:txBody>
      </p:sp>
      <p:grpSp>
        <p:nvGrpSpPr>
          <p:cNvPr id="520" name="Group 57"/>
          <p:cNvGrpSpPr/>
          <p:nvPr/>
        </p:nvGrpSpPr>
        <p:grpSpPr>
          <a:xfrm>
            <a:off x="16196040" y="6026760"/>
            <a:ext cx="653040" cy="646920"/>
            <a:chOff x="16196040" y="6026760"/>
            <a:chExt cx="653040" cy="646920"/>
          </a:xfrm>
        </p:grpSpPr>
        <p:sp>
          <p:nvSpPr>
            <p:cNvPr id="521" name="Freeform 58"/>
            <p:cNvSpPr/>
            <p:nvPr/>
          </p:nvSpPr>
          <p:spPr>
            <a:xfrm>
              <a:off x="16196040" y="60267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22" name="TextBox 59"/>
          <p:cNvSpPr/>
          <p:nvPr/>
        </p:nvSpPr>
        <p:spPr>
          <a:xfrm>
            <a:off x="16341840" y="621324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12</a:t>
            </a:r>
            <a:endParaRPr lang="pt-PT" sz="1729" b="0" strike="noStrike" spc="-1">
              <a:latin typeface="Arial"/>
            </a:endParaRPr>
          </a:p>
        </p:txBody>
      </p:sp>
      <p:sp>
        <p:nvSpPr>
          <p:cNvPr id="523" name="TextBox 60"/>
          <p:cNvSpPr/>
          <p:nvPr/>
        </p:nvSpPr>
        <p:spPr>
          <a:xfrm>
            <a:off x="15429600" y="6942600"/>
            <a:ext cx="2295360" cy="1052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764"/>
              </a:lnSpc>
            </a:pPr>
            <a:r>
              <a:rPr lang="pt-PT" sz="1979" b="0" strike="noStrike" spc="-1">
                <a:solidFill>
                  <a:srgbClr val="191919"/>
                </a:solidFill>
                <a:latin typeface="Arial"/>
                <a:ea typeface="DejaVu Sans"/>
              </a:rPr>
              <a:t>Produzir materiais de merchandising</a:t>
            </a:r>
            <a:endParaRPr lang="pt-PT" sz="1979" b="0" strike="noStrike" spc="-1">
              <a:latin typeface="Arial"/>
            </a:endParaRPr>
          </a:p>
          <a:p>
            <a:pPr algn="ctr">
              <a:lnSpc>
                <a:spcPts val="2764"/>
              </a:lnSpc>
            </a:pPr>
            <a:endParaRPr lang="pt-PT" sz="1979" b="0" strike="noStrike" spc="-1">
              <a:latin typeface="Arial"/>
            </a:endParaRPr>
          </a:p>
        </p:txBody>
      </p:sp>
      <p:pic>
        <p:nvPicPr>
          <p:cNvPr id="524" name="Picture 448"/>
          <p:cNvPicPr/>
          <p:nvPr/>
        </p:nvPicPr>
        <p:blipFill>
          <a:blip r:embed="rId3"/>
          <a:stretch/>
        </p:blipFill>
        <p:spPr>
          <a:xfrm>
            <a:off x="12344400" y="360"/>
            <a:ext cx="6259680" cy="1063800"/>
          </a:xfrm>
          <a:prstGeom prst="rect">
            <a:avLst/>
          </a:prstGeom>
          <a:ln w="0">
            <a:noFill/>
          </a:ln>
        </p:spPr>
      </p:pic>
      <p:sp>
        <p:nvSpPr>
          <p:cNvPr id="525" name="Freeform 40"/>
          <p:cNvSpPr/>
          <p:nvPr/>
        </p:nvSpPr>
        <p:spPr>
          <a:xfrm>
            <a:off x="-2252880" y="8171280"/>
            <a:ext cx="4772880" cy="4766040"/>
          </a:xfrm>
          <a:custGeom>
            <a:avLst/>
            <a:gdLst/>
            <a:ahLst/>
            <a:cxnLst/>
            <a:rect l="l" t="t" r="r" b="b"/>
            <a:pathLst>
              <a:path w="4774917" h="4768124">
                <a:moveTo>
                  <a:pt x="0" y="0"/>
                </a:moveTo>
                <a:lnTo>
                  <a:pt x="4774916" y="0"/>
                </a:lnTo>
                <a:lnTo>
                  <a:pt x="4774916" y="4768125"/>
                </a:lnTo>
                <a:lnTo>
                  <a:pt x="0" y="4768125"/>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526"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19</a:t>
            </a:r>
            <a:endParaRPr lang="pt-PT" sz="1800" b="0" strike="noStrike" spc="-1">
              <a:latin typeface="Arial"/>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2"/>
          <p:cNvGrpSpPr/>
          <p:nvPr/>
        </p:nvGrpSpPr>
        <p:grpSpPr>
          <a:xfrm>
            <a:off x="-2242440" y="0"/>
            <a:ext cx="20529000" cy="12514680"/>
            <a:chOff x="-2242440" y="0"/>
            <a:chExt cx="20529000" cy="12514680"/>
          </a:xfrm>
        </p:grpSpPr>
        <p:grpSp>
          <p:nvGrpSpPr>
            <p:cNvPr id="93" name="Group 3"/>
            <p:cNvGrpSpPr/>
            <p:nvPr/>
          </p:nvGrpSpPr>
          <p:grpSpPr>
            <a:xfrm>
              <a:off x="720" y="0"/>
              <a:ext cx="18285840" cy="1018800"/>
              <a:chOff x="720" y="0"/>
              <a:chExt cx="18285840" cy="1018800"/>
            </a:xfrm>
          </p:grpSpPr>
          <p:sp>
            <p:nvSpPr>
              <p:cNvPr id="94" name="Freeform 4"/>
              <p:cNvSpPr/>
              <p:nvPr/>
            </p:nvSpPr>
            <p:spPr>
              <a:xfrm>
                <a:off x="72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95" name="Freeform 5"/>
            <p:cNvSpPr/>
            <p:nvPr/>
          </p:nvSpPr>
          <p:spPr>
            <a:xfrm>
              <a:off x="-2242440" y="7748640"/>
              <a:ext cx="4772880" cy="4766040"/>
            </a:xfrm>
            <a:custGeom>
              <a:avLst/>
              <a:gdLst/>
              <a:ahLst/>
              <a:cxnLst/>
              <a:rect l="l" t="t" r="r" b="b"/>
              <a:pathLst>
                <a:path w="6366555" h="6357499">
                  <a:moveTo>
                    <a:pt x="0" y="0"/>
                  </a:moveTo>
                  <a:lnTo>
                    <a:pt x="6366555" y="0"/>
                  </a:lnTo>
                  <a:lnTo>
                    <a:pt x="6366555" y="6357499"/>
                  </a:lnTo>
                  <a:lnTo>
                    <a:pt x="0" y="635749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96" name="TextBox 6"/>
            <p:cNvSpPr/>
            <p:nvPr/>
          </p:nvSpPr>
          <p:spPr>
            <a:xfrm>
              <a:off x="643680" y="383040"/>
              <a:ext cx="76320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 1. ENQUADRAMENTO</a:t>
              </a:r>
              <a:endParaRPr lang="pt-PT" sz="4000" b="0" strike="noStrike" spc="-1">
                <a:latin typeface="Arial"/>
              </a:endParaRPr>
            </a:p>
          </p:txBody>
        </p:sp>
      </p:grpSp>
      <p:sp>
        <p:nvSpPr>
          <p:cNvPr id="97" name="Freeform 7"/>
          <p:cNvSpPr/>
          <p:nvPr/>
        </p:nvSpPr>
        <p:spPr>
          <a:xfrm>
            <a:off x="6017760" y="4801680"/>
            <a:ext cx="6250320" cy="4863960"/>
          </a:xfrm>
          <a:custGeom>
            <a:avLst/>
            <a:gdLst/>
            <a:ahLst/>
            <a:cxnLst/>
            <a:rect l="l" t="t" r="r" b="b"/>
            <a:pathLst>
              <a:path w="6252581" h="4866262">
                <a:moveTo>
                  <a:pt x="0" y="0"/>
                </a:moveTo>
                <a:lnTo>
                  <a:pt x="6252580" y="0"/>
                </a:lnTo>
                <a:lnTo>
                  <a:pt x="6252580" y="4866262"/>
                </a:lnTo>
                <a:lnTo>
                  <a:pt x="0" y="4866262"/>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98" name="TextBox 8"/>
          <p:cNvSpPr/>
          <p:nvPr/>
        </p:nvSpPr>
        <p:spPr>
          <a:xfrm>
            <a:off x="3362040" y="1359000"/>
            <a:ext cx="10676160" cy="670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281"/>
              </a:lnSpc>
            </a:pPr>
            <a:r>
              <a:rPr lang="pt-PT" sz="4400" b="1" strike="noStrike" spc="-1">
                <a:solidFill>
                  <a:srgbClr val="3F8DDC"/>
                </a:solidFill>
                <a:latin typeface="Arial"/>
                <a:ea typeface="DejaVu Sans"/>
              </a:rPr>
              <a:t>«Não deixar ninguém para trás» </a:t>
            </a:r>
            <a:endParaRPr lang="pt-PT" sz="4400" b="0" strike="noStrike" spc="-1">
              <a:latin typeface="Arial"/>
            </a:endParaRPr>
          </a:p>
        </p:txBody>
      </p:sp>
      <p:sp>
        <p:nvSpPr>
          <p:cNvPr id="99" name="TextBox 9"/>
          <p:cNvSpPr/>
          <p:nvPr/>
        </p:nvSpPr>
        <p:spPr>
          <a:xfrm>
            <a:off x="2334960" y="2423880"/>
            <a:ext cx="13140000" cy="1992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3923"/>
              </a:lnSpc>
            </a:pPr>
            <a:r>
              <a:rPr lang="pt-PT" sz="2500" b="0" strike="noStrike" spc="-1" dirty="0">
                <a:solidFill>
                  <a:srgbClr val="000000"/>
                </a:solidFill>
                <a:latin typeface="Arial"/>
                <a:ea typeface="DejaVu Sans"/>
              </a:rPr>
              <a:t>Este é o grande lema dos 17 Objetivos de Desenvolvimento Sustentável (ODS) e respetivas 169 Metas, adotados pela Organização das Nações Unidas (ONU), em 2015, e assumidos como um compromisso para construção de um mundo melhor, mais justo, mais digno, mais inclusivo e sustentável para todos.</a:t>
            </a:r>
            <a:endParaRPr lang="pt-PT" sz="2500" b="0" strike="noStrike" spc="-1" dirty="0">
              <a:latin typeface="Arial"/>
            </a:endParaRPr>
          </a:p>
        </p:txBody>
      </p:sp>
      <p:pic>
        <p:nvPicPr>
          <p:cNvPr id="100" name="Picture 55"/>
          <p:cNvPicPr/>
          <p:nvPr/>
        </p:nvPicPr>
        <p:blipFill>
          <a:blip r:embed="rId4"/>
          <a:stretch/>
        </p:blipFill>
        <p:spPr>
          <a:xfrm>
            <a:off x="12344400" y="360"/>
            <a:ext cx="6259680" cy="1063800"/>
          </a:xfrm>
          <a:prstGeom prst="rect">
            <a:avLst/>
          </a:prstGeom>
          <a:ln w="0">
            <a:noFill/>
          </a:ln>
        </p:spPr>
      </p:pic>
      <p:sp>
        <p:nvSpPr>
          <p:cNvPr id="101" name="TextBox 11"/>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2</a:t>
            </a:r>
            <a:endParaRPr lang="pt-PT" sz="1800" b="0" strike="noStrike" spc="-1">
              <a:latin typeface="Arial"/>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7" name="Group 3"/>
          <p:cNvGrpSpPr/>
          <p:nvPr/>
        </p:nvGrpSpPr>
        <p:grpSpPr>
          <a:xfrm>
            <a:off x="-9360" y="0"/>
            <a:ext cx="18285840" cy="1018800"/>
            <a:chOff x="-9360" y="0"/>
            <a:chExt cx="18285840" cy="1018800"/>
          </a:xfrm>
        </p:grpSpPr>
        <p:sp>
          <p:nvSpPr>
            <p:cNvPr id="528" name="Freeform 4"/>
            <p:cNvSpPr/>
            <p:nvPr/>
          </p:nvSpPr>
          <p:spPr>
            <a:xfrm>
              <a:off x="-936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29" name="TextBox 5"/>
          <p:cNvSpPr/>
          <p:nvPr/>
        </p:nvSpPr>
        <p:spPr>
          <a:xfrm>
            <a:off x="785520" y="36108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5. PROPOSTAS DA SECÇÃO</a:t>
            </a:r>
            <a:endParaRPr lang="pt-PT" sz="4000" b="0" strike="noStrike" spc="-1">
              <a:latin typeface="Arial"/>
            </a:endParaRPr>
          </a:p>
        </p:txBody>
      </p:sp>
      <p:sp>
        <p:nvSpPr>
          <p:cNvPr id="530" name="TextBox 6"/>
          <p:cNvSpPr/>
          <p:nvPr/>
        </p:nvSpPr>
        <p:spPr>
          <a:xfrm>
            <a:off x="3323520" y="1843920"/>
            <a:ext cx="11571840" cy="899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084"/>
              </a:lnSpc>
            </a:pPr>
            <a:r>
              <a:rPr lang="pt-PT" sz="4400" b="1" strike="noStrike" spc="-1">
                <a:solidFill>
                  <a:srgbClr val="3F8DDC"/>
                </a:solidFill>
                <a:latin typeface="Arial"/>
                <a:ea typeface="DejaVu Sans"/>
              </a:rPr>
              <a:t>Dimensão da Comunicação Intermunicipal</a:t>
            </a:r>
            <a:endParaRPr lang="pt-PT" sz="4400" b="0" strike="noStrike" spc="-1">
              <a:latin typeface="Arial"/>
            </a:endParaRPr>
          </a:p>
        </p:txBody>
      </p:sp>
      <p:grpSp>
        <p:nvGrpSpPr>
          <p:cNvPr id="531" name="Group 7"/>
          <p:cNvGrpSpPr/>
          <p:nvPr/>
        </p:nvGrpSpPr>
        <p:grpSpPr>
          <a:xfrm>
            <a:off x="2971080" y="4059000"/>
            <a:ext cx="653040" cy="646920"/>
            <a:chOff x="2971080" y="4059000"/>
            <a:chExt cx="653040" cy="646920"/>
          </a:xfrm>
        </p:grpSpPr>
        <p:grpSp>
          <p:nvGrpSpPr>
            <p:cNvPr id="532" name="Group 8"/>
            <p:cNvGrpSpPr/>
            <p:nvPr/>
          </p:nvGrpSpPr>
          <p:grpSpPr>
            <a:xfrm>
              <a:off x="2971080" y="4059000"/>
              <a:ext cx="653040" cy="646920"/>
              <a:chOff x="2971080" y="4059000"/>
              <a:chExt cx="653040" cy="646920"/>
            </a:xfrm>
          </p:grpSpPr>
          <p:sp>
            <p:nvSpPr>
              <p:cNvPr id="533" name="Freeform 9"/>
              <p:cNvSpPr/>
              <p:nvPr/>
            </p:nvSpPr>
            <p:spPr>
              <a:xfrm>
                <a:off x="2971080" y="405900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34" name="TextBox 10"/>
            <p:cNvSpPr/>
            <p:nvPr/>
          </p:nvSpPr>
          <p:spPr>
            <a:xfrm>
              <a:off x="3116880" y="42480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01</a:t>
              </a:r>
              <a:endParaRPr lang="pt-PT" sz="1729" b="0" strike="noStrike" spc="-1">
                <a:latin typeface="Arial"/>
              </a:endParaRPr>
            </a:p>
          </p:txBody>
        </p:sp>
      </p:grpSp>
      <p:grpSp>
        <p:nvGrpSpPr>
          <p:cNvPr id="535" name="Group 11"/>
          <p:cNvGrpSpPr/>
          <p:nvPr/>
        </p:nvGrpSpPr>
        <p:grpSpPr>
          <a:xfrm>
            <a:off x="8743680" y="4059000"/>
            <a:ext cx="653040" cy="646920"/>
            <a:chOff x="8743680" y="4059000"/>
            <a:chExt cx="653040" cy="646920"/>
          </a:xfrm>
        </p:grpSpPr>
        <p:grpSp>
          <p:nvGrpSpPr>
            <p:cNvPr id="536" name="Group 12"/>
            <p:cNvGrpSpPr/>
            <p:nvPr/>
          </p:nvGrpSpPr>
          <p:grpSpPr>
            <a:xfrm>
              <a:off x="8743680" y="4059000"/>
              <a:ext cx="653040" cy="646920"/>
              <a:chOff x="8743680" y="4059000"/>
              <a:chExt cx="653040" cy="646920"/>
            </a:xfrm>
          </p:grpSpPr>
          <p:sp>
            <p:nvSpPr>
              <p:cNvPr id="537" name="Freeform 13"/>
              <p:cNvSpPr/>
              <p:nvPr/>
            </p:nvSpPr>
            <p:spPr>
              <a:xfrm>
                <a:off x="8743680" y="405900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38" name="TextBox 14"/>
            <p:cNvSpPr/>
            <p:nvPr/>
          </p:nvSpPr>
          <p:spPr>
            <a:xfrm>
              <a:off x="8889120" y="42480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02</a:t>
              </a:r>
              <a:endParaRPr lang="pt-PT" sz="1729" b="0" strike="noStrike" spc="-1">
                <a:latin typeface="Arial"/>
              </a:endParaRPr>
            </a:p>
          </p:txBody>
        </p:sp>
      </p:grpSp>
      <p:grpSp>
        <p:nvGrpSpPr>
          <p:cNvPr id="539" name="Group 15"/>
          <p:cNvGrpSpPr/>
          <p:nvPr/>
        </p:nvGrpSpPr>
        <p:grpSpPr>
          <a:xfrm>
            <a:off x="14216760" y="4059000"/>
            <a:ext cx="653040" cy="646920"/>
            <a:chOff x="14216760" y="4059000"/>
            <a:chExt cx="653040" cy="646920"/>
          </a:xfrm>
        </p:grpSpPr>
        <p:grpSp>
          <p:nvGrpSpPr>
            <p:cNvPr id="540" name="Group 16"/>
            <p:cNvGrpSpPr/>
            <p:nvPr/>
          </p:nvGrpSpPr>
          <p:grpSpPr>
            <a:xfrm>
              <a:off x="14216760" y="4059000"/>
              <a:ext cx="653040" cy="646920"/>
              <a:chOff x="14216760" y="4059000"/>
              <a:chExt cx="653040" cy="646920"/>
            </a:xfrm>
          </p:grpSpPr>
          <p:sp>
            <p:nvSpPr>
              <p:cNvPr id="541" name="Freeform 17"/>
              <p:cNvSpPr/>
              <p:nvPr/>
            </p:nvSpPr>
            <p:spPr>
              <a:xfrm>
                <a:off x="14216760" y="405900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42" name="TextBox 18"/>
            <p:cNvSpPr/>
            <p:nvPr/>
          </p:nvSpPr>
          <p:spPr>
            <a:xfrm>
              <a:off x="14362560" y="42480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03</a:t>
              </a:r>
              <a:endParaRPr lang="pt-PT" sz="1729" b="0" strike="noStrike" spc="-1">
                <a:latin typeface="Arial"/>
              </a:endParaRPr>
            </a:p>
          </p:txBody>
        </p:sp>
      </p:grpSp>
      <p:sp>
        <p:nvSpPr>
          <p:cNvPr id="543" name="TextBox 19"/>
          <p:cNvSpPr/>
          <p:nvPr/>
        </p:nvSpPr>
        <p:spPr>
          <a:xfrm>
            <a:off x="1028880" y="5022360"/>
            <a:ext cx="4257000" cy="2456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764"/>
              </a:lnSpc>
            </a:pPr>
            <a:r>
              <a:rPr lang="pt-PT" sz="2100" b="0" strike="noStrike" spc="-1" dirty="0">
                <a:solidFill>
                  <a:srgbClr val="191919"/>
                </a:solidFill>
                <a:latin typeface="Arial"/>
                <a:ea typeface="DejaVu Sans"/>
              </a:rPr>
              <a:t>Comunicação entre municípios sobre materiais de divulgação que podem ser partilhados, através da criação de uma bolsa de recursos existentes entre municípios (cubos </a:t>
            </a:r>
            <a:r>
              <a:rPr lang="pt-PT" sz="2100" b="1" strike="noStrike" spc="-1" dirty="0">
                <a:solidFill>
                  <a:srgbClr val="191919"/>
                </a:solidFill>
                <a:latin typeface="Arial"/>
                <a:ea typeface="DejaVu Sans"/>
              </a:rPr>
              <a:t>ODS</a:t>
            </a:r>
            <a:r>
              <a:rPr lang="pt-PT" sz="2100" b="0" strike="noStrike" spc="-1" dirty="0">
                <a:solidFill>
                  <a:srgbClr val="191919"/>
                </a:solidFill>
                <a:latin typeface="Arial"/>
                <a:ea typeface="DejaVu Sans"/>
              </a:rPr>
              <a:t>, exposições, </a:t>
            </a:r>
            <a:r>
              <a:rPr lang="pt-PT" sz="2100" b="0" strike="noStrike" spc="-1" dirty="0" err="1">
                <a:solidFill>
                  <a:srgbClr val="191919"/>
                </a:solidFill>
                <a:latin typeface="Arial"/>
                <a:ea typeface="DejaVu Sans"/>
              </a:rPr>
              <a:t>jogos,etc</a:t>
            </a:r>
            <a:r>
              <a:rPr lang="pt-PT" sz="2100" b="0" strike="noStrike" spc="-1" dirty="0">
                <a:solidFill>
                  <a:srgbClr val="191919"/>
                </a:solidFill>
                <a:latin typeface="Arial"/>
                <a:ea typeface="DejaVu Sans"/>
              </a:rPr>
              <a:t>)</a:t>
            </a:r>
            <a:endParaRPr lang="pt-PT" sz="2100" b="0" strike="noStrike" spc="-1" dirty="0">
              <a:latin typeface="Arial"/>
            </a:endParaRPr>
          </a:p>
          <a:p>
            <a:pPr algn="ctr">
              <a:lnSpc>
                <a:spcPts val="2764"/>
              </a:lnSpc>
            </a:pPr>
            <a:endParaRPr lang="pt-PT" sz="1979" b="0" strike="noStrike" spc="-1" dirty="0">
              <a:latin typeface="Arial"/>
            </a:endParaRPr>
          </a:p>
        </p:txBody>
      </p:sp>
      <p:sp>
        <p:nvSpPr>
          <p:cNvPr id="544" name="TextBox 20"/>
          <p:cNvSpPr/>
          <p:nvPr/>
        </p:nvSpPr>
        <p:spPr>
          <a:xfrm>
            <a:off x="6780960" y="5058720"/>
            <a:ext cx="4715280" cy="254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869"/>
              </a:lnSpc>
            </a:pPr>
            <a:r>
              <a:rPr lang="pt-PT" sz="2100" b="0" strike="noStrike" spc="-1" dirty="0">
                <a:solidFill>
                  <a:srgbClr val="191919"/>
                </a:solidFill>
                <a:latin typeface="Arial"/>
                <a:ea typeface="DejaVu Sans"/>
              </a:rPr>
              <a:t>Estabelecimento de parcerias para projetos integrados relativos aos </a:t>
            </a:r>
            <a:r>
              <a:rPr lang="pt-PT" sz="2100" b="1" strike="noStrike" spc="-1" dirty="0">
                <a:solidFill>
                  <a:srgbClr val="191919"/>
                </a:solidFill>
                <a:latin typeface="Arial"/>
                <a:ea typeface="DejaVu Sans"/>
              </a:rPr>
              <a:t>ODS</a:t>
            </a:r>
            <a:r>
              <a:rPr lang="pt-PT" sz="2100" b="0" strike="noStrike" spc="-1" dirty="0">
                <a:solidFill>
                  <a:srgbClr val="191919"/>
                </a:solidFill>
                <a:latin typeface="Arial"/>
                <a:ea typeface="DejaVu Sans"/>
              </a:rPr>
              <a:t> que estimulem a troca de iniciativas entre municípios, incrementando assim diversos canais de comunicação</a:t>
            </a:r>
            <a:endParaRPr lang="pt-PT" sz="2100" b="0" strike="noStrike" spc="-1" dirty="0">
              <a:latin typeface="Arial"/>
            </a:endParaRPr>
          </a:p>
          <a:p>
            <a:pPr algn="ctr">
              <a:lnSpc>
                <a:spcPts val="2869"/>
              </a:lnSpc>
            </a:pPr>
            <a:endParaRPr lang="pt-PT" sz="2050" b="0" strike="noStrike" spc="-1" dirty="0">
              <a:latin typeface="Arial"/>
            </a:endParaRPr>
          </a:p>
          <a:p>
            <a:pPr algn="ctr">
              <a:lnSpc>
                <a:spcPts val="2869"/>
              </a:lnSpc>
            </a:pPr>
            <a:endParaRPr lang="pt-PT" sz="2050" b="0" strike="noStrike" spc="-1" dirty="0">
              <a:latin typeface="Arial"/>
            </a:endParaRPr>
          </a:p>
        </p:txBody>
      </p:sp>
      <p:sp>
        <p:nvSpPr>
          <p:cNvPr id="545" name="TextBox 21"/>
          <p:cNvSpPr/>
          <p:nvPr/>
        </p:nvSpPr>
        <p:spPr>
          <a:xfrm>
            <a:off x="12722400" y="5026320"/>
            <a:ext cx="4026600" cy="2643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74"/>
              </a:lnSpc>
            </a:pPr>
            <a:r>
              <a:rPr lang="pt-PT" sz="2100" b="0" strike="noStrike" spc="-1" dirty="0">
                <a:solidFill>
                  <a:srgbClr val="191919"/>
                </a:solidFill>
                <a:latin typeface="Arial"/>
                <a:ea typeface="DejaVu Sans"/>
              </a:rPr>
              <a:t>Articulação com a ANMP, potenciando a comunicação em </a:t>
            </a:r>
            <a:r>
              <a:rPr lang="pt-PT" sz="2100" b="1" strike="noStrike" spc="-1" dirty="0">
                <a:solidFill>
                  <a:srgbClr val="191919"/>
                </a:solidFill>
                <a:latin typeface="Arial"/>
                <a:ea typeface="DejaVu Sans"/>
              </a:rPr>
              <a:t>ODS</a:t>
            </a:r>
            <a:r>
              <a:rPr lang="pt-PT" sz="2100" b="0" strike="noStrike" spc="-1" dirty="0">
                <a:solidFill>
                  <a:srgbClr val="191919"/>
                </a:solidFill>
                <a:latin typeface="Arial"/>
                <a:ea typeface="DejaVu Sans"/>
              </a:rPr>
              <a:t> nos municípios que começam agora a desenvolver essa temática</a:t>
            </a:r>
            <a:endParaRPr lang="pt-PT" sz="2100" b="0" strike="noStrike" spc="-1" dirty="0">
              <a:latin typeface="Arial"/>
            </a:endParaRPr>
          </a:p>
          <a:p>
            <a:pPr algn="ctr">
              <a:lnSpc>
                <a:spcPts val="2974"/>
              </a:lnSpc>
            </a:pPr>
            <a:endParaRPr lang="pt-PT" sz="2130" b="0" strike="noStrike" spc="-1" dirty="0">
              <a:latin typeface="Arial"/>
            </a:endParaRPr>
          </a:p>
          <a:p>
            <a:pPr algn="ctr">
              <a:lnSpc>
                <a:spcPts val="2974"/>
              </a:lnSpc>
            </a:pPr>
            <a:endParaRPr lang="pt-PT" sz="2130" b="0" strike="noStrike" spc="-1" dirty="0">
              <a:latin typeface="Arial"/>
            </a:endParaRPr>
          </a:p>
        </p:txBody>
      </p:sp>
      <p:pic>
        <p:nvPicPr>
          <p:cNvPr id="546" name="Picture 470"/>
          <p:cNvPicPr/>
          <p:nvPr/>
        </p:nvPicPr>
        <p:blipFill>
          <a:blip r:embed="rId2"/>
          <a:stretch/>
        </p:blipFill>
        <p:spPr>
          <a:xfrm>
            <a:off x="12344400" y="360"/>
            <a:ext cx="6259680" cy="1063800"/>
          </a:xfrm>
          <a:prstGeom prst="rect">
            <a:avLst/>
          </a:prstGeom>
          <a:ln w="0">
            <a:noFill/>
          </a:ln>
        </p:spPr>
      </p:pic>
      <p:sp>
        <p:nvSpPr>
          <p:cNvPr id="547"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en-US" dirty="0"/>
          </a:p>
          <a:p>
            <a:endParaRPr lang="en-US" dirty="0"/>
          </a:p>
          <a:p>
            <a:endParaRPr lang="en-US" dirty="0"/>
          </a:p>
          <a:p>
            <a:endParaRPr lang="en-US" dirty="0"/>
          </a:p>
        </p:txBody>
      </p:sp>
      <p:sp>
        <p:nvSpPr>
          <p:cNvPr id="548"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20</a:t>
            </a:r>
            <a:endParaRPr lang="pt-PT" sz="1800" b="0" strike="noStrike" spc="-1">
              <a:latin typeface="Arial"/>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9" name="Group 3"/>
          <p:cNvGrpSpPr/>
          <p:nvPr/>
        </p:nvGrpSpPr>
        <p:grpSpPr>
          <a:xfrm>
            <a:off x="-9360" y="0"/>
            <a:ext cx="18285840" cy="1018800"/>
            <a:chOff x="-9360" y="0"/>
            <a:chExt cx="18285840" cy="1018800"/>
          </a:xfrm>
        </p:grpSpPr>
        <p:sp>
          <p:nvSpPr>
            <p:cNvPr id="550" name="Freeform 4"/>
            <p:cNvSpPr/>
            <p:nvPr/>
          </p:nvSpPr>
          <p:spPr>
            <a:xfrm>
              <a:off x="-936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51" name="TextBox 5"/>
          <p:cNvSpPr/>
          <p:nvPr/>
        </p:nvSpPr>
        <p:spPr>
          <a:xfrm>
            <a:off x="785520" y="36108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5. PROPOSTAS DA SECÇÃO</a:t>
            </a:r>
            <a:endParaRPr lang="pt-PT" sz="4000" b="0" strike="noStrike" spc="-1">
              <a:latin typeface="Arial"/>
            </a:endParaRPr>
          </a:p>
        </p:txBody>
      </p:sp>
      <p:sp>
        <p:nvSpPr>
          <p:cNvPr id="552" name="TextBox 6"/>
          <p:cNvSpPr/>
          <p:nvPr/>
        </p:nvSpPr>
        <p:spPr>
          <a:xfrm>
            <a:off x="3417120" y="1143000"/>
            <a:ext cx="11440440" cy="899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084"/>
              </a:lnSpc>
            </a:pPr>
            <a:r>
              <a:rPr lang="pt-PT" sz="4400" b="1" strike="noStrike" spc="-1">
                <a:solidFill>
                  <a:srgbClr val="3F8DDC"/>
                </a:solidFill>
                <a:latin typeface="Arial"/>
                <a:ea typeface="DejaVu Sans"/>
              </a:rPr>
              <a:t>Dimensão da Comunicação Nacional</a:t>
            </a:r>
            <a:endParaRPr lang="pt-PT" sz="4400" b="0" strike="noStrike" spc="-1">
              <a:latin typeface="Arial"/>
            </a:endParaRPr>
          </a:p>
        </p:txBody>
      </p:sp>
      <p:grpSp>
        <p:nvGrpSpPr>
          <p:cNvPr id="553" name="Group 7"/>
          <p:cNvGrpSpPr/>
          <p:nvPr/>
        </p:nvGrpSpPr>
        <p:grpSpPr>
          <a:xfrm>
            <a:off x="2035800" y="2613960"/>
            <a:ext cx="653040" cy="646920"/>
            <a:chOff x="2035800" y="2613960"/>
            <a:chExt cx="653040" cy="646920"/>
          </a:xfrm>
        </p:grpSpPr>
        <p:grpSp>
          <p:nvGrpSpPr>
            <p:cNvPr id="554" name="Group 8"/>
            <p:cNvGrpSpPr/>
            <p:nvPr/>
          </p:nvGrpSpPr>
          <p:grpSpPr>
            <a:xfrm>
              <a:off x="2035800" y="2613960"/>
              <a:ext cx="653040" cy="646920"/>
              <a:chOff x="2035800" y="2613960"/>
              <a:chExt cx="653040" cy="646920"/>
            </a:xfrm>
          </p:grpSpPr>
          <p:sp>
            <p:nvSpPr>
              <p:cNvPr id="555" name="Freeform 9"/>
              <p:cNvSpPr/>
              <p:nvPr/>
            </p:nvSpPr>
            <p:spPr>
              <a:xfrm>
                <a:off x="2035800" y="26139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56" name="TextBox 10"/>
            <p:cNvSpPr/>
            <p:nvPr/>
          </p:nvSpPr>
          <p:spPr>
            <a:xfrm>
              <a:off x="2181240" y="28026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dirty="0">
                  <a:solidFill>
                    <a:srgbClr val="FFFFFF"/>
                  </a:solidFill>
                  <a:latin typeface="Public Sans"/>
                  <a:ea typeface="DejaVu Sans"/>
                </a:rPr>
                <a:t>01</a:t>
              </a:r>
              <a:endParaRPr lang="pt-PT" sz="1729" b="0" strike="noStrike" spc="-1" dirty="0">
                <a:latin typeface="Arial"/>
              </a:endParaRPr>
            </a:p>
          </p:txBody>
        </p:sp>
      </p:grpSp>
      <p:grpSp>
        <p:nvGrpSpPr>
          <p:cNvPr id="557" name="Group 11"/>
          <p:cNvGrpSpPr/>
          <p:nvPr/>
        </p:nvGrpSpPr>
        <p:grpSpPr>
          <a:xfrm>
            <a:off x="11203200" y="2613960"/>
            <a:ext cx="653040" cy="646920"/>
            <a:chOff x="11203200" y="2613960"/>
            <a:chExt cx="653040" cy="646920"/>
          </a:xfrm>
        </p:grpSpPr>
        <p:grpSp>
          <p:nvGrpSpPr>
            <p:cNvPr id="558" name="Group 12"/>
            <p:cNvGrpSpPr/>
            <p:nvPr/>
          </p:nvGrpSpPr>
          <p:grpSpPr>
            <a:xfrm>
              <a:off x="11203200" y="2613960"/>
              <a:ext cx="653040" cy="646920"/>
              <a:chOff x="11203200" y="2613960"/>
              <a:chExt cx="653040" cy="646920"/>
            </a:xfrm>
          </p:grpSpPr>
          <p:sp>
            <p:nvSpPr>
              <p:cNvPr id="559" name="Freeform 13"/>
              <p:cNvSpPr/>
              <p:nvPr/>
            </p:nvSpPr>
            <p:spPr>
              <a:xfrm>
                <a:off x="11203200" y="26139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60" name="TextBox 14"/>
            <p:cNvSpPr/>
            <p:nvPr/>
          </p:nvSpPr>
          <p:spPr>
            <a:xfrm>
              <a:off x="11349000" y="28026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03</a:t>
              </a:r>
              <a:endParaRPr lang="pt-PT" sz="1729" b="0" strike="noStrike" spc="-1">
                <a:latin typeface="Arial"/>
              </a:endParaRPr>
            </a:p>
          </p:txBody>
        </p:sp>
      </p:grpSp>
      <p:grpSp>
        <p:nvGrpSpPr>
          <p:cNvPr id="561" name="Group 15"/>
          <p:cNvGrpSpPr/>
          <p:nvPr/>
        </p:nvGrpSpPr>
        <p:grpSpPr>
          <a:xfrm>
            <a:off x="15375240" y="2613960"/>
            <a:ext cx="641880" cy="635760"/>
            <a:chOff x="15375240" y="2613960"/>
            <a:chExt cx="641880" cy="635760"/>
          </a:xfrm>
        </p:grpSpPr>
        <p:grpSp>
          <p:nvGrpSpPr>
            <p:cNvPr id="562" name="Group 16"/>
            <p:cNvGrpSpPr/>
            <p:nvPr/>
          </p:nvGrpSpPr>
          <p:grpSpPr>
            <a:xfrm>
              <a:off x="15375240" y="2613960"/>
              <a:ext cx="641880" cy="635760"/>
              <a:chOff x="15375240" y="2613960"/>
              <a:chExt cx="641880" cy="635760"/>
            </a:xfrm>
          </p:grpSpPr>
          <p:sp>
            <p:nvSpPr>
              <p:cNvPr id="563" name="Freeform 17"/>
              <p:cNvSpPr/>
              <p:nvPr/>
            </p:nvSpPr>
            <p:spPr>
              <a:xfrm>
                <a:off x="15375240" y="2613960"/>
                <a:ext cx="641880" cy="63576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64" name="TextBox 18"/>
            <p:cNvSpPr/>
            <p:nvPr/>
          </p:nvSpPr>
          <p:spPr>
            <a:xfrm>
              <a:off x="15518520" y="2799360"/>
              <a:ext cx="355320" cy="258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38"/>
                </a:lnSpc>
              </a:pPr>
              <a:r>
                <a:rPr lang="en-US" sz="1700" b="0" strike="noStrike" spc="-1">
                  <a:solidFill>
                    <a:srgbClr val="FFFFFF"/>
                  </a:solidFill>
                  <a:latin typeface="Public Sans"/>
                  <a:ea typeface="DejaVu Sans"/>
                </a:rPr>
                <a:t>04</a:t>
              </a:r>
              <a:endParaRPr lang="pt-PT" sz="1700" b="0" strike="noStrike" spc="-1">
                <a:latin typeface="Arial"/>
              </a:endParaRPr>
            </a:p>
          </p:txBody>
        </p:sp>
      </p:grpSp>
      <p:sp>
        <p:nvSpPr>
          <p:cNvPr id="565" name="TextBox 19"/>
          <p:cNvSpPr/>
          <p:nvPr/>
        </p:nvSpPr>
        <p:spPr>
          <a:xfrm>
            <a:off x="1089360" y="3472560"/>
            <a:ext cx="2545920" cy="186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ea typeface="DejaVu Sans"/>
              </a:rPr>
              <a:t>Metodologia universal de comunicação</a:t>
            </a:r>
            <a:endParaRPr lang="pt-PT" sz="2100" b="0" strike="noStrike" spc="-1" dirty="0"/>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p:txBody>
      </p:sp>
      <p:sp>
        <p:nvSpPr>
          <p:cNvPr id="566" name="TextBox 20"/>
          <p:cNvSpPr/>
          <p:nvPr/>
        </p:nvSpPr>
        <p:spPr>
          <a:xfrm>
            <a:off x="4797000" y="3443040"/>
            <a:ext cx="4268880" cy="261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latin typeface="+mj-lt"/>
                <a:ea typeface="DejaVu Sans"/>
              </a:rPr>
              <a:t>Uniformização dos </a:t>
            </a:r>
            <a:r>
              <a:rPr lang="pt-PT" sz="2100" b="1" strike="noStrike" spc="-1" dirty="0">
                <a:solidFill>
                  <a:srgbClr val="191919"/>
                </a:solidFill>
                <a:latin typeface="+mj-lt"/>
                <a:ea typeface="DejaVu Sans"/>
              </a:rPr>
              <a:t>ODS</a:t>
            </a:r>
            <a:r>
              <a:rPr lang="pt-PT" sz="2100" b="0" strike="noStrike" spc="-1" dirty="0">
                <a:solidFill>
                  <a:srgbClr val="191919"/>
                </a:solidFill>
                <a:latin typeface="+mj-lt"/>
                <a:ea typeface="DejaVu Sans"/>
              </a:rPr>
              <a:t> (imagem e nome) – Imagem (identidade visual) – é importante que a simbologia e a terminologia sejam as adotadas pelo RVN</a:t>
            </a:r>
            <a:endParaRPr lang="pt-PT" sz="2100" b="0" strike="noStrike" spc="-1" dirty="0">
              <a:latin typeface="+mj-lt"/>
            </a:endParaRPr>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p:txBody>
      </p:sp>
      <p:sp>
        <p:nvSpPr>
          <p:cNvPr id="567" name="TextBox 21"/>
          <p:cNvSpPr/>
          <p:nvPr/>
        </p:nvSpPr>
        <p:spPr>
          <a:xfrm>
            <a:off x="9892080" y="3405600"/>
            <a:ext cx="314208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latin typeface="+mj-lt"/>
                <a:ea typeface="DejaVu Sans"/>
              </a:rPr>
              <a:t>Programas de capacitação financiados pelo Estado Central para o nível local</a:t>
            </a:r>
            <a:endParaRPr lang="pt-PT" sz="2100" b="0" strike="noStrike" spc="-1" dirty="0">
              <a:latin typeface="+mj-lt"/>
            </a:endParaRPr>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p:txBody>
      </p:sp>
      <p:sp>
        <p:nvSpPr>
          <p:cNvPr id="568" name="TextBox 22"/>
          <p:cNvSpPr/>
          <p:nvPr/>
        </p:nvSpPr>
        <p:spPr>
          <a:xfrm>
            <a:off x="13860000" y="3348000"/>
            <a:ext cx="3539520" cy="2239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ea typeface="DejaVu Sans"/>
              </a:rPr>
              <a:t>Programas de financiamento para o desenvolvimento e implementação dos planos de comunicação locais</a:t>
            </a:r>
            <a:endParaRPr lang="pt-PT" sz="2100" b="0" strike="noStrike" spc="-1" dirty="0"/>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p:txBody>
      </p:sp>
      <p:grpSp>
        <p:nvGrpSpPr>
          <p:cNvPr id="569" name="Group 23"/>
          <p:cNvGrpSpPr/>
          <p:nvPr/>
        </p:nvGrpSpPr>
        <p:grpSpPr>
          <a:xfrm>
            <a:off x="2035800" y="5581342"/>
            <a:ext cx="653040" cy="646920"/>
            <a:chOff x="2035800" y="5600880"/>
            <a:chExt cx="653040" cy="646920"/>
          </a:xfrm>
        </p:grpSpPr>
        <p:grpSp>
          <p:nvGrpSpPr>
            <p:cNvPr id="570" name="Group 24"/>
            <p:cNvGrpSpPr/>
            <p:nvPr/>
          </p:nvGrpSpPr>
          <p:grpSpPr>
            <a:xfrm>
              <a:off x="2035800" y="5600880"/>
              <a:ext cx="653040" cy="646920"/>
              <a:chOff x="2035800" y="5600880"/>
              <a:chExt cx="653040" cy="646920"/>
            </a:xfrm>
          </p:grpSpPr>
          <p:sp>
            <p:nvSpPr>
              <p:cNvPr id="571" name="Freeform 25"/>
              <p:cNvSpPr/>
              <p:nvPr/>
            </p:nvSpPr>
            <p:spPr>
              <a:xfrm>
                <a:off x="2035800" y="560088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72" name="TextBox 26"/>
            <p:cNvSpPr/>
            <p:nvPr/>
          </p:nvSpPr>
          <p:spPr>
            <a:xfrm>
              <a:off x="2181240" y="578988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dirty="0">
                  <a:solidFill>
                    <a:srgbClr val="FFFFFF"/>
                  </a:solidFill>
                  <a:latin typeface="Public Sans"/>
                  <a:ea typeface="DejaVu Sans"/>
                </a:rPr>
                <a:t>05</a:t>
              </a:r>
              <a:endParaRPr lang="pt-PT" sz="1729" b="0" strike="noStrike" spc="-1" dirty="0">
                <a:latin typeface="Arial"/>
              </a:endParaRPr>
            </a:p>
          </p:txBody>
        </p:sp>
      </p:grpSp>
      <p:grpSp>
        <p:nvGrpSpPr>
          <p:cNvPr id="573" name="Group 27"/>
          <p:cNvGrpSpPr/>
          <p:nvPr/>
        </p:nvGrpSpPr>
        <p:grpSpPr>
          <a:xfrm>
            <a:off x="11284920" y="5562720"/>
            <a:ext cx="653040" cy="646920"/>
            <a:chOff x="11284920" y="5562720"/>
            <a:chExt cx="653040" cy="646920"/>
          </a:xfrm>
        </p:grpSpPr>
        <p:sp>
          <p:nvSpPr>
            <p:cNvPr id="574" name="Freeform 28"/>
            <p:cNvSpPr/>
            <p:nvPr/>
          </p:nvSpPr>
          <p:spPr>
            <a:xfrm>
              <a:off x="11284920" y="55627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75" name="TextBox 29"/>
          <p:cNvSpPr/>
          <p:nvPr/>
        </p:nvSpPr>
        <p:spPr>
          <a:xfrm>
            <a:off x="11428200" y="57733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07</a:t>
            </a:r>
            <a:endParaRPr lang="pt-PT" sz="1729" b="0" strike="noStrike" spc="-1">
              <a:latin typeface="Arial"/>
            </a:endParaRPr>
          </a:p>
        </p:txBody>
      </p:sp>
      <p:grpSp>
        <p:nvGrpSpPr>
          <p:cNvPr id="576" name="Group 30"/>
          <p:cNvGrpSpPr/>
          <p:nvPr/>
        </p:nvGrpSpPr>
        <p:grpSpPr>
          <a:xfrm>
            <a:off x="15451200" y="5586840"/>
            <a:ext cx="653040" cy="646920"/>
            <a:chOff x="15451200" y="5586840"/>
            <a:chExt cx="653040" cy="646920"/>
          </a:xfrm>
        </p:grpSpPr>
        <p:sp>
          <p:nvSpPr>
            <p:cNvPr id="577" name="Freeform 31"/>
            <p:cNvSpPr/>
            <p:nvPr/>
          </p:nvSpPr>
          <p:spPr>
            <a:xfrm>
              <a:off x="15451200" y="558684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78" name="TextBox 32"/>
          <p:cNvSpPr/>
          <p:nvPr/>
        </p:nvSpPr>
        <p:spPr>
          <a:xfrm>
            <a:off x="15597720" y="578736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pt-PT" sz="1729" b="0" strike="noStrike" spc="-1">
                <a:solidFill>
                  <a:srgbClr val="FFFFFF"/>
                </a:solidFill>
                <a:latin typeface="Public Sans"/>
                <a:ea typeface="DejaVu Sans"/>
              </a:rPr>
              <a:t>08</a:t>
            </a:r>
            <a:endParaRPr lang="pt-PT" sz="1729" b="0" strike="noStrike" spc="-1">
              <a:latin typeface="Arial"/>
            </a:endParaRPr>
          </a:p>
        </p:txBody>
      </p:sp>
      <p:sp>
        <p:nvSpPr>
          <p:cNvPr id="579" name="TextBox 33"/>
          <p:cNvSpPr/>
          <p:nvPr/>
        </p:nvSpPr>
        <p:spPr>
          <a:xfrm>
            <a:off x="175847" y="6315840"/>
            <a:ext cx="4786922" cy="2630207"/>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ts val="2940"/>
              </a:lnSpc>
            </a:pPr>
            <a:r>
              <a:rPr lang="pt-PT" sz="2100" b="0" strike="noStrike" spc="-1" dirty="0">
                <a:solidFill>
                  <a:srgbClr val="191919"/>
                </a:solidFill>
                <a:latin typeface="+mj-lt"/>
                <a:ea typeface="DejaVu Sans"/>
              </a:rPr>
              <a:t>Realização de ações de formação em áreas estratégicas de comunicação que contribuam para o desenvolvimento de competências de disseminação das atividades realizadas</a:t>
            </a:r>
            <a:endParaRPr lang="pt-PT" sz="2100" b="0" strike="noStrike" spc="-1" dirty="0">
              <a:latin typeface="+mj-lt"/>
            </a:endParaRPr>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p:txBody>
      </p:sp>
      <p:sp>
        <p:nvSpPr>
          <p:cNvPr id="580" name="TextBox 34"/>
          <p:cNvSpPr/>
          <p:nvPr/>
        </p:nvSpPr>
        <p:spPr>
          <a:xfrm>
            <a:off x="5264640" y="6298560"/>
            <a:ext cx="333432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latin typeface="+mj-lt"/>
                <a:ea typeface="DejaVu Sans"/>
              </a:rPr>
              <a:t>Exposição com a participação de 17 artistas plásticos/escultores para criar uma peça sobre cada </a:t>
            </a:r>
            <a:r>
              <a:rPr lang="pt-PT" sz="2100" b="1" strike="noStrike" spc="-1" dirty="0">
                <a:solidFill>
                  <a:srgbClr val="191919"/>
                </a:solidFill>
                <a:latin typeface="+mj-lt"/>
                <a:ea typeface="DejaVu Sans"/>
              </a:rPr>
              <a:t>ODS </a:t>
            </a:r>
            <a:r>
              <a:rPr lang="pt-PT" sz="2100" b="0" strike="noStrike" spc="-1" dirty="0">
                <a:solidFill>
                  <a:srgbClr val="191919"/>
                </a:solidFill>
                <a:latin typeface="+mj-lt"/>
                <a:ea typeface="DejaVu Sans"/>
              </a:rPr>
              <a:t>– a mostra seria itinerante</a:t>
            </a:r>
            <a:endParaRPr lang="pt-PT" sz="2100" b="0" strike="noStrike" spc="-1" dirty="0">
              <a:latin typeface="+mj-lt"/>
            </a:endParaRPr>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p:txBody>
      </p:sp>
      <p:sp>
        <p:nvSpPr>
          <p:cNvPr id="581" name="TextBox 35"/>
          <p:cNvSpPr/>
          <p:nvPr/>
        </p:nvSpPr>
        <p:spPr>
          <a:xfrm>
            <a:off x="9865800" y="6248880"/>
            <a:ext cx="3391920" cy="298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ea typeface="DejaVu Sans"/>
              </a:rPr>
              <a:t>Utilização dos recursos existentes a nível nacional, nomeadamente: Exposições </a:t>
            </a:r>
            <a:r>
              <a:rPr lang="pt-PT" sz="2100" b="1" strike="noStrike" spc="-1" dirty="0">
                <a:solidFill>
                  <a:srgbClr val="191919"/>
                </a:solidFill>
                <a:ea typeface="DejaVu Sans"/>
              </a:rPr>
              <a:t>ODS </a:t>
            </a:r>
            <a:r>
              <a:rPr lang="pt-PT" sz="2100" b="0" strike="noStrike" spc="-1" dirty="0">
                <a:solidFill>
                  <a:srgbClr val="191919"/>
                </a:solidFill>
                <a:ea typeface="DejaVu Sans"/>
              </a:rPr>
              <a:t>–  Redes para o Desenvolvimento</a:t>
            </a:r>
            <a:endParaRPr lang="pt-PT" sz="2100" b="0" strike="noStrike" spc="-1" dirty="0"/>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p:txBody>
      </p:sp>
      <p:sp>
        <p:nvSpPr>
          <p:cNvPr id="582" name="TextBox 36"/>
          <p:cNvSpPr/>
          <p:nvPr/>
        </p:nvSpPr>
        <p:spPr>
          <a:xfrm>
            <a:off x="14510880" y="6264000"/>
            <a:ext cx="2768760" cy="186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ea typeface="DejaVu Sans"/>
              </a:rPr>
              <a:t>Desenvolvimento de campanha de divulgação dos </a:t>
            </a:r>
            <a:r>
              <a:rPr lang="pt-PT" sz="2100" b="1" strike="noStrike" spc="-1" dirty="0">
                <a:solidFill>
                  <a:srgbClr val="191919"/>
                </a:solidFill>
                <a:ea typeface="DejaVu Sans"/>
              </a:rPr>
              <a:t>ODS</a:t>
            </a:r>
            <a:endParaRPr lang="pt-PT" sz="2100" b="0" strike="noStrike" spc="-1" dirty="0"/>
          </a:p>
          <a:p>
            <a:pPr algn="ctr">
              <a:lnSpc>
                <a:spcPts val="2940"/>
              </a:lnSpc>
            </a:pPr>
            <a:endParaRPr lang="pt-PT" sz="2100" b="0" strike="noStrike" spc="-1" dirty="0">
              <a:latin typeface="Arial"/>
            </a:endParaRPr>
          </a:p>
          <a:p>
            <a:pPr algn="ctr">
              <a:lnSpc>
                <a:spcPts val="2940"/>
              </a:lnSpc>
            </a:pPr>
            <a:endParaRPr lang="pt-PT" sz="2100" b="0" strike="noStrike" spc="-1" dirty="0">
              <a:latin typeface="Arial"/>
            </a:endParaRPr>
          </a:p>
        </p:txBody>
      </p:sp>
      <p:grpSp>
        <p:nvGrpSpPr>
          <p:cNvPr id="583" name="Group 41"/>
          <p:cNvGrpSpPr/>
          <p:nvPr/>
        </p:nvGrpSpPr>
        <p:grpSpPr>
          <a:xfrm>
            <a:off x="6631920" y="2613960"/>
            <a:ext cx="653040" cy="646920"/>
            <a:chOff x="6631920" y="2613960"/>
            <a:chExt cx="653040" cy="646920"/>
          </a:xfrm>
        </p:grpSpPr>
        <p:grpSp>
          <p:nvGrpSpPr>
            <p:cNvPr id="584" name="Group 42"/>
            <p:cNvGrpSpPr/>
            <p:nvPr/>
          </p:nvGrpSpPr>
          <p:grpSpPr>
            <a:xfrm>
              <a:off x="6631920" y="2613960"/>
              <a:ext cx="653040" cy="646920"/>
              <a:chOff x="6631920" y="2613960"/>
              <a:chExt cx="653040" cy="646920"/>
            </a:xfrm>
          </p:grpSpPr>
          <p:sp>
            <p:nvSpPr>
              <p:cNvPr id="585" name="Freeform 43"/>
              <p:cNvSpPr/>
              <p:nvPr/>
            </p:nvSpPr>
            <p:spPr>
              <a:xfrm>
                <a:off x="6631920" y="26139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86" name="TextBox 44"/>
            <p:cNvSpPr/>
            <p:nvPr/>
          </p:nvSpPr>
          <p:spPr>
            <a:xfrm>
              <a:off x="6777360" y="28026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02</a:t>
              </a:r>
              <a:endParaRPr lang="pt-PT" sz="1729" b="0" strike="noStrike" spc="-1">
                <a:latin typeface="Arial"/>
              </a:endParaRPr>
            </a:p>
          </p:txBody>
        </p:sp>
      </p:grpSp>
      <p:pic>
        <p:nvPicPr>
          <p:cNvPr id="587" name="Picture 509"/>
          <p:cNvPicPr/>
          <p:nvPr/>
        </p:nvPicPr>
        <p:blipFill>
          <a:blip r:embed="rId2"/>
          <a:stretch/>
        </p:blipFill>
        <p:spPr>
          <a:xfrm>
            <a:off x="12344400" y="360"/>
            <a:ext cx="6259680" cy="1063800"/>
          </a:xfrm>
          <a:prstGeom prst="rect">
            <a:avLst/>
          </a:prstGeom>
          <a:ln w="0">
            <a:noFill/>
          </a:ln>
        </p:spPr>
      </p:pic>
      <p:grpSp>
        <p:nvGrpSpPr>
          <p:cNvPr id="592" name="Group 25"/>
          <p:cNvGrpSpPr/>
          <p:nvPr/>
        </p:nvGrpSpPr>
        <p:grpSpPr>
          <a:xfrm>
            <a:off x="6660000" y="5580000"/>
            <a:ext cx="653040" cy="646920"/>
            <a:chOff x="6660000" y="5580000"/>
            <a:chExt cx="653040" cy="646920"/>
          </a:xfrm>
        </p:grpSpPr>
        <p:grpSp>
          <p:nvGrpSpPr>
            <p:cNvPr id="593" name="Group 26"/>
            <p:cNvGrpSpPr/>
            <p:nvPr/>
          </p:nvGrpSpPr>
          <p:grpSpPr>
            <a:xfrm>
              <a:off x="6660000" y="5580000"/>
              <a:ext cx="653040" cy="646920"/>
              <a:chOff x="6660000" y="5580000"/>
              <a:chExt cx="653040" cy="646920"/>
            </a:xfrm>
          </p:grpSpPr>
          <p:sp>
            <p:nvSpPr>
              <p:cNvPr id="594" name="Freeform 45"/>
              <p:cNvSpPr/>
              <p:nvPr/>
            </p:nvSpPr>
            <p:spPr>
              <a:xfrm>
                <a:off x="6660000" y="558000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595" name="TextBox 41"/>
            <p:cNvSpPr/>
            <p:nvPr/>
          </p:nvSpPr>
          <p:spPr>
            <a:xfrm>
              <a:off x="6805440" y="57690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06</a:t>
              </a:r>
              <a:endParaRPr lang="pt-PT" sz="1729" b="0" strike="noStrike" spc="-1">
                <a:latin typeface="Arial"/>
              </a:endParaRPr>
            </a:p>
          </p:txBody>
        </p:sp>
      </p:grpSp>
      <p:sp>
        <p:nvSpPr>
          <p:cNvPr id="597"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21</a:t>
            </a:r>
            <a:endParaRPr lang="pt-PT" sz="1800" b="0" strike="noStrike" spc="-1">
              <a:latin typeface="Arial"/>
            </a:endParaRPr>
          </a:p>
        </p:txBody>
      </p:sp>
      <p:sp>
        <p:nvSpPr>
          <p:cNvPr id="51" name="Freeform 4"/>
          <p:cNvSpPr/>
          <p:nvPr/>
        </p:nvSpPr>
        <p:spPr>
          <a:xfrm>
            <a:off x="-2084040" y="813024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Tree>
  </p:cSld>
  <p:clrMapOvr>
    <a:masterClrMapping/>
  </p:clrMapOvr>
  <p:transition spd="med">
    <p:pull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8" name="Group 3"/>
          <p:cNvGrpSpPr/>
          <p:nvPr/>
        </p:nvGrpSpPr>
        <p:grpSpPr>
          <a:xfrm>
            <a:off x="-9360" y="0"/>
            <a:ext cx="18285840" cy="1018800"/>
            <a:chOff x="-9360" y="0"/>
            <a:chExt cx="18285840" cy="1018800"/>
          </a:xfrm>
        </p:grpSpPr>
        <p:sp>
          <p:nvSpPr>
            <p:cNvPr id="599" name="Freeform 4"/>
            <p:cNvSpPr/>
            <p:nvPr/>
          </p:nvSpPr>
          <p:spPr>
            <a:xfrm>
              <a:off x="-9360" y="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600" name="TextBox 5"/>
          <p:cNvSpPr/>
          <p:nvPr/>
        </p:nvSpPr>
        <p:spPr>
          <a:xfrm>
            <a:off x="785520" y="36108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5. PROPOSTAS DA SECÇÃO</a:t>
            </a:r>
            <a:endParaRPr lang="pt-PT" sz="4000" b="0" strike="noStrike" spc="-1">
              <a:latin typeface="Arial"/>
            </a:endParaRPr>
          </a:p>
        </p:txBody>
      </p:sp>
      <p:sp>
        <p:nvSpPr>
          <p:cNvPr id="601" name="TextBox 6"/>
          <p:cNvSpPr/>
          <p:nvPr/>
        </p:nvSpPr>
        <p:spPr>
          <a:xfrm>
            <a:off x="3429000" y="1818360"/>
            <a:ext cx="11319120" cy="899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7084"/>
              </a:lnSpc>
            </a:pPr>
            <a:r>
              <a:rPr lang="pt-PT" sz="4400" b="1" strike="noStrike" spc="-1">
                <a:solidFill>
                  <a:srgbClr val="3F8DDC"/>
                </a:solidFill>
                <a:latin typeface="Arial"/>
                <a:ea typeface="DejaVu Sans"/>
              </a:rPr>
              <a:t>Dimensão da Comunicação Transnacional</a:t>
            </a:r>
            <a:endParaRPr lang="pt-PT" sz="4400" b="0" strike="noStrike" spc="-1">
              <a:latin typeface="Arial"/>
            </a:endParaRPr>
          </a:p>
        </p:txBody>
      </p:sp>
      <p:grpSp>
        <p:nvGrpSpPr>
          <p:cNvPr id="602" name="Group 7"/>
          <p:cNvGrpSpPr/>
          <p:nvPr/>
        </p:nvGrpSpPr>
        <p:grpSpPr>
          <a:xfrm>
            <a:off x="2971080" y="4059000"/>
            <a:ext cx="653040" cy="646920"/>
            <a:chOff x="2971080" y="4059000"/>
            <a:chExt cx="653040" cy="646920"/>
          </a:xfrm>
        </p:grpSpPr>
        <p:grpSp>
          <p:nvGrpSpPr>
            <p:cNvPr id="603" name="Group 8"/>
            <p:cNvGrpSpPr/>
            <p:nvPr/>
          </p:nvGrpSpPr>
          <p:grpSpPr>
            <a:xfrm>
              <a:off x="2971080" y="4059000"/>
              <a:ext cx="653040" cy="646920"/>
              <a:chOff x="2971080" y="4059000"/>
              <a:chExt cx="653040" cy="646920"/>
            </a:xfrm>
          </p:grpSpPr>
          <p:sp>
            <p:nvSpPr>
              <p:cNvPr id="604" name="Freeform 9"/>
              <p:cNvSpPr/>
              <p:nvPr/>
            </p:nvSpPr>
            <p:spPr>
              <a:xfrm>
                <a:off x="2971080" y="405900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605" name="TextBox 10"/>
            <p:cNvSpPr/>
            <p:nvPr/>
          </p:nvSpPr>
          <p:spPr>
            <a:xfrm>
              <a:off x="3116880" y="42480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01</a:t>
              </a:r>
              <a:endParaRPr lang="pt-PT" sz="1729" b="0" strike="noStrike" spc="-1">
                <a:latin typeface="Arial"/>
              </a:endParaRPr>
            </a:p>
          </p:txBody>
        </p:sp>
      </p:grpSp>
      <p:grpSp>
        <p:nvGrpSpPr>
          <p:cNvPr id="606" name="Group 11"/>
          <p:cNvGrpSpPr/>
          <p:nvPr/>
        </p:nvGrpSpPr>
        <p:grpSpPr>
          <a:xfrm>
            <a:off x="8743680" y="4059000"/>
            <a:ext cx="653040" cy="646920"/>
            <a:chOff x="8743680" y="4059000"/>
            <a:chExt cx="653040" cy="646920"/>
          </a:xfrm>
        </p:grpSpPr>
        <p:grpSp>
          <p:nvGrpSpPr>
            <p:cNvPr id="607" name="Group 12"/>
            <p:cNvGrpSpPr/>
            <p:nvPr/>
          </p:nvGrpSpPr>
          <p:grpSpPr>
            <a:xfrm>
              <a:off x="8743680" y="4059000"/>
              <a:ext cx="653040" cy="646920"/>
              <a:chOff x="8743680" y="4059000"/>
              <a:chExt cx="653040" cy="646920"/>
            </a:xfrm>
          </p:grpSpPr>
          <p:sp>
            <p:nvSpPr>
              <p:cNvPr id="608" name="Freeform 13"/>
              <p:cNvSpPr/>
              <p:nvPr/>
            </p:nvSpPr>
            <p:spPr>
              <a:xfrm>
                <a:off x="8743680" y="405900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609" name="TextBox 14"/>
            <p:cNvSpPr/>
            <p:nvPr/>
          </p:nvSpPr>
          <p:spPr>
            <a:xfrm>
              <a:off x="8889120" y="42480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02</a:t>
              </a:r>
              <a:endParaRPr lang="pt-PT" sz="1729" b="0" strike="noStrike" spc="-1">
                <a:latin typeface="Arial"/>
              </a:endParaRPr>
            </a:p>
          </p:txBody>
        </p:sp>
      </p:grpSp>
      <p:grpSp>
        <p:nvGrpSpPr>
          <p:cNvPr id="610" name="Group 15"/>
          <p:cNvGrpSpPr/>
          <p:nvPr/>
        </p:nvGrpSpPr>
        <p:grpSpPr>
          <a:xfrm>
            <a:off x="14154120" y="4059000"/>
            <a:ext cx="653040" cy="646920"/>
            <a:chOff x="14154120" y="4059000"/>
            <a:chExt cx="653040" cy="646920"/>
          </a:xfrm>
        </p:grpSpPr>
        <p:grpSp>
          <p:nvGrpSpPr>
            <p:cNvPr id="611" name="Group 16"/>
            <p:cNvGrpSpPr/>
            <p:nvPr/>
          </p:nvGrpSpPr>
          <p:grpSpPr>
            <a:xfrm>
              <a:off x="14154120" y="4059000"/>
              <a:ext cx="653040" cy="646920"/>
              <a:chOff x="14154120" y="4059000"/>
              <a:chExt cx="653040" cy="646920"/>
            </a:xfrm>
          </p:grpSpPr>
          <p:sp>
            <p:nvSpPr>
              <p:cNvPr id="612" name="Freeform 17"/>
              <p:cNvSpPr/>
              <p:nvPr/>
            </p:nvSpPr>
            <p:spPr>
              <a:xfrm>
                <a:off x="14154120" y="405900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613" name="TextBox 18"/>
            <p:cNvSpPr/>
            <p:nvPr/>
          </p:nvSpPr>
          <p:spPr>
            <a:xfrm>
              <a:off x="14299920" y="42480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03</a:t>
              </a:r>
              <a:endParaRPr lang="pt-PT" sz="1729" b="0" strike="noStrike" spc="-1">
                <a:latin typeface="Arial"/>
              </a:endParaRPr>
            </a:p>
          </p:txBody>
        </p:sp>
      </p:grpSp>
      <p:sp>
        <p:nvSpPr>
          <p:cNvPr id="614" name="TextBox 19"/>
          <p:cNvSpPr/>
          <p:nvPr/>
        </p:nvSpPr>
        <p:spPr>
          <a:xfrm>
            <a:off x="1028880" y="5012640"/>
            <a:ext cx="4257000" cy="2194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latin typeface="Arial"/>
                <a:ea typeface="DejaVu Sans"/>
              </a:rPr>
              <a:t>Partilha de conhecimento e experiências com outros países, através da organização de seminários e workshops</a:t>
            </a:r>
            <a:endParaRPr lang="pt-PT" sz="2100" b="0" strike="noStrike" spc="-1" dirty="0">
              <a:latin typeface="Arial"/>
            </a:endParaRPr>
          </a:p>
          <a:p>
            <a:pPr algn="ctr">
              <a:lnSpc>
                <a:spcPts val="2764"/>
              </a:lnSpc>
            </a:pPr>
            <a:endParaRPr lang="pt-PT" sz="2100" b="0" strike="noStrike" spc="-1" dirty="0">
              <a:latin typeface="Arial"/>
            </a:endParaRPr>
          </a:p>
          <a:p>
            <a:pPr algn="ctr">
              <a:lnSpc>
                <a:spcPts val="2764"/>
              </a:lnSpc>
            </a:pPr>
            <a:endParaRPr lang="pt-PT" sz="2100" b="0" strike="noStrike" spc="-1" dirty="0">
              <a:latin typeface="Arial"/>
            </a:endParaRPr>
          </a:p>
        </p:txBody>
      </p:sp>
      <p:sp>
        <p:nvSpPr>
          <p:cNvPr id="615" name="TextBox 20"/>
          <p:cNvSpPr/>
          <p:nvPr/>
        </p:nvSpPr>
        <p:spPr>
          <a:xfrm>
            <a:off x="6744960" y="5049000"/>
            <a:ext cx="4715280" cy="1839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latin typeface="Arial"/>
                <a:ea typeface="DejaVu Sans"/>
              </a:rPr>
              <a:t>Cooperação entre países para missões de</a:t>
            </a:r>
            <a:r>
              <a:rPr lang="pt-PT" sz="2100" b="0" i="1" strike="noStrike" spc="-1" dirty="0">
                <a:solidFill>
                  <a:srgbClr val="191919"/>
                </a:solidFill>
                <a:latin typeface="Arial"/>
                <a:ea typeface="DejaVu Sans"/>
              </a:rPr>
              <a:t> </a:t>
            </a:r>
            <a:r>
              <a:rPr lang="pt-PT" sz="2100" b="0" i="1" strike="noStrike" spc="-1" dirty="0" err="1">
                <a:solidFill>
                  <a:srgbClr val="191919"/>
                </a:solidFill>
                <a:latin typeface="Arial"/>
                <a:ea typeface="DejaVu Sans"/>
              </a:rPr>
              <a:t>incoming</a:t>
            </a:r>
            <a:r>
              <a:rPr lang="pt-PT" sz="2100" b="0" strike="noStrike" spc="-1" dirty="0">
                <a:solidFill>
                  <a:srgbClr val="191919"/>
                </a:solidFill>
                <a:latin typeface="Arial"/>
                <a:ea typeface="DejaVu Sans"/>
              </a:rPr>
              <a:t> e </a:t>
            </a:r>
            <a:r>
              <a:rPr lang="pt-PT" sz="2100" b="0" i="1" strike="noStrike" spc="-1" dirty="0" err="1">
                <a:solidFill>
                  <a:srgbClr val="191919"/>
                </a:solidFill>
                <a:latin typeface="Arial"/>
                <a:ea typeface="DejaVu Sans"/>
              </a:rPr>
              <a:t>outcoming</a:t>
            </a:r>
            <a:endParaRPr lang="pt-PT" sz="2100" b="0" strike="noStrike" spc="-1" dirty="0">
              <a:latin typeface="Arial"/>
            </a:endParaRPr>
          </a:p>
          <a:p>
            <a:pPr algn="ctr">
              <a:lnSpc>
                <a:spcPts val="2869"/>
              </a:lnSpc>
            </a:pPr>
            <a:endParaRPr lang="pt-PT" sz="2100" b="0" strike="noStrike" spc="-1" dirty="0">
              <a:latin typeface="Arial"/>
            </a:endParaRPr>
          </a:p>
          <a:p>
            <a:pPr algn="ctr">
              <a:lnSpc>
                <a:spcPts val="2869"/>
              </a:lnSpc>
            </a:pPr>
            <a:endParaRPr lang="pt-PT" sz="2100" b="0" strike="noStrike" spc="-1" dirty="0">
              <a:latin typeface="Arial"/>
            </a:endParaRPr>
          </a:p>
          <a:p>
            <a:pPr algn="ctr">
              <a:lnSpc>
                <a:spcPts val="2869"/>
              </a:lnSpc>
            </a:pPr>
            <a:endParaRPr lang="pt-PT" sz="2100" b="0" strike="noStrike" spc="-1" dirty="0">
              <a:latin typeface="Arial"/>
            </a:endParaRPr>
          </a:p>
        </p:txBody>
      </p:sp>
      <p:sp>
        <p:nvSpPr>
          <p:cNvPr id="616" name="TextBox 21"/>
          <p:cNvSpPr/>
          <p:nvPr/>
        </p:nvSpPr>
        <p:spPr>
          <a:xfrm>
            <a:off x="12659760" y="5016600"/>
            <a:ext cx="4026600" cy="2248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940"/>
              </a:lnSpc>
            </a:pPr>
            <a:r>
              <a:rPr lang="pt-PT" sz="2100" b="0" strike="noStrike" spc="-1" dirty="0">
                <a:solidFill>
                  <a:srgbClr val="191919"/>
                </a:solidFill>
                <a:latin typeface="Arial"/>
                <a:ea typeface="DejaVu Sans"/>
              </a:rPr>
              <a:t>Incrementar parcerias com os Países de Língua Portuguesa, divulgando e potenciando ações de comunicação dos </a:t>
            </a:r>
            <a:r>
              <a:rPr lang="pt-PT" sz="2100" b="1" strike="noStrike" spc="-1" dirty="0">
                <a:solidFill>
                  <a:srgbClr val="191919"/>
                </a:solidFill>
                <a:latin typeface="Arial"/>
                <a:ea typeface="DejaVu Sans"/>
              </a:rPr>
              <a:t>ODS</a:t>
            </a:r>
            <a:endParaRPr lang="pt-PT" sz="2100" b="0" strike="noStrike" spc="-1" dirty="0">
              <a:latin typeface="Arial"/>
            </a:endParaRPr>
          </a:p>
          <a:p>
            <a:pPr algn="ctr">
              <a:lnSpc>
                <a:spcPts val="2974"/>
              </a:lnSpc>
            </a:pPr>
            <a:endParaRPr lang="pt-PT" sz="2100" b="0" strike="noStrike" spc="-1" dirty="0">
              <a:latin typeface="Arial"/>
            </a:endParaRPr>
          </a:p>
          <a:p>
            <a:pPr algn="ctr">
              <a:lnSpc>
                <a:spcPts val="2974"/>
              </a:lnSpc>
            </a:pPr>
            <a:endParaRPr lang="pt-PT" sz="2100" b="0" strike="noStrike" spc="-1" dirty="0">
              <a:latin typeface="Arial"/>
            </a:endParaRPr>
          </a:p>
        </p:txBody>
      </p:sp>
      <p:pic>
        <p:nvPicPr>
          <p:cNvPr id="617" name="Picture 539"/>
          <p:cNvPicPr/>
          <p:nvPr/>
        </p:nvPicPr>
        <p:blipFill>
          <a:blip r:embed="rId2"/>
          <a:stretch/>
        </p:blipFill>
        <p:spPr>
          <a:xfrm>
            <a:off x="12344400" y="360"/>
            <a:ext cx="6259680" cy="1063800"/>
          </a:xfrm>
          <a:prstGeom prst="rect">
            <a:avLst/>
          </a:prstGeom>
          <a:ln w="0">
            <a:noFill/>
          </a:ln>
        </p:spPr>
      </p:pic>
      <p:sp>
        <p:nvSpPr>
          <p:cNvPr id="618"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19"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22</a:t>
            </a:r>
            <a:endParaRPr lang="pt-PT" sz="1800" b="0" strike="noStrike" spc="-1">
              <a:latin typeface="Arial"/>
            </a:endParaRPr>
          </a:p>
        </p:txBody>
      </p:sp>
    </p:spTree>
  </p:cSld>
  <p:clrMapOvr>
    <a:masterClrMapping/>
  </p:clrMapOvr>
  <p:transition spd="med">
    <p:pull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 name="Picture 540"/>
          <p:cNvPicPr/>
          <p:nvPr/>
        </p:nvPicPr>
        <p:blipFill>
          <a:blip r:embed="rId2"/>
          <a:stretch/>
        </p:blipFill>
        <p:spPr>
          <a:xfrm>
            <a:off x="120195" y="3087077"/>
            <a:ext cx="2771497" cy="2828280"/>
          </a:xfrm>
          <a:prstGeom prst="rect">
            <a:avLst/>
          </a:prstGeom>
          <a:ln w="0">
            <a:noFill/>
          </a:ln>
        </p:spPr>
      </p:pic>
      <p:grpSp>
        <p:nvGrpSpPr>
          <p:cNvPr id="621" name="Group 3"/>
          <p:cNvGrpSpPr/>
          <p:nvPr/>
        </p:nvGrpSpPr>
        <p:grpSpPr>
          <a:xfrm>
            <a:off x="0" y="-18360"/>
            <a:ext cx="18285840" cy="1018800"/>
            <a:chOff x="0" y="-18360"/>
            <a:chExt cx="18285840" cy="1018800"/>
          </a:xfrm>
        </p:grpSpPr>
        <p:sp>
          <p:nvSpPr>
            <p:cNvPr id="622" name="Freeform 4"/>
            <p:cNvSpPr/>
            <p:nvPr/>
          </p:nvSpPr>
          <p:spPr>
            <a:xfrm>
              <a:off x="0" y="-1836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623" name="TextBox 5"/>
          <p:cNvSpPr/>
          <p:nvPr/>
        </p:nvSpPr>
        <p:spPr>
          <a:xfrm>
            <a:off x="794880" y="37872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6. CONCLUSÃO</a:t>
            </a:r>
            <a:endParaRPr lang="pt-PT" sz="4000" b="0" strike="noStrike" spc="-1">
              <a:latin typeface="Arial"/>
            </a:endParaRPr>
          </a:p>
        </p:txBody>
      </p:sp>
      <p:sp>
        <p:nvSpPr>
          <p:cNvPr id="624" name="TextBox 6"/>
          <p:cNvSpPr/>
          <p:nvPr/>
        </p:nvSpPr>
        <p:spPr>
          <a:xfrm>
            <a:off x="4114800" y="1884960"/>
            <a:ext cx="12342960" cy="7421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3076"/>
              </a:lnSpc>
            </a:pPr>
            <a:r>
              <a:rPr lang="pt-PT" sz="2400" b="0" strike="noStrike" spc="-1">
                <a:solidFill>
                  <a:srgbClr val="000000"/>
                </a:solidFill>
                <a:latin typeface="Arial"/>
                <a:ea typeface="DejaVu Sans"/>
              </a:rPr>
              <a:t>A Comunicação em ODS é um </a:t>
            </a:r>
            <a:r>
              <a:rPr lang="pt-PT" sz="2400" b="1" strike="noStrike" spc="-1">
                <a:solidFill>
                  <a:srgbClr val="3465A4"/>
                </a:solidFill>
                <a:latin typeface="Arial"/>
                <a:ea typeface="DejaVu Sans"/>
              </a:rPr>
              <a:t>caminho ágil e eficaz</a:t>
            </a:r>
            <a:r>
              <a:rPr lang="pt-PT" sz="2400" b="0" strike="noStrike" spc="-1">
                <a:solidFill>
                  <a:srgbClr val="000000"/>
                </a:solidFill>
                <a:latin typeface="Arial"/>
                <a:ea typeface="DejaVu Sans"/>
              </a:rPr>
              <a:t> para a divulgação e desenvolvimento dos 17 Objetivos de Desenvolvimento Sustentável e respetivas 169 metas, propostos pela Agenda 2030.</a:t>
            </a:r>
            <a:endParaRPr lang="pt-PT" sz="2400" b="0" strike="noStrike" spc="-1">
              <a:latin typeface="Arial"/>
            </a:endParaRPr>
          </a:p>
          <a:p>
            <a:pPr algn="just">
              <a:lnSpc>
                <a:spcPts val="3076"/>
              </a:lnSpc>
            </a:pPr>
            <a:endParaRPr lang="pt-PT" sz="2400" b="0" strike="noStrike" spc="-1">
              <a:latin typeface="Arial"/>
            </a:endParaRPr>
          </a:p>
          <a:p>
            <a:pPr algn="just">
              <a:lnSpc>
                <a:spcPts val="3076"/>
              </a:lnSpc>
            </a:pPr>
            <a:r>
              <a:rPr lang="pt-PT" sz="2400" b="0" strike="noStrike" spc="-1">
                <a:solidFill>
                  <a:srgbClr val="000000"/>
                </a:solidFill>
                <a:latin typeface="Arial"/>
                <a:ea typeface="DejaVu Sans"/>
              </a:rPr>
              <a:t>Os modos e meios adotados (e a adotar) têm de possuir um </a:t>
            </a:r>
            <a:r>
              <a:rPr lang="pt-PT" sz="2400" b="1" strike="noStrike" spc="-1">
                <a:solidFill>
                  <a:srgbClr val="3465A4"/>
                </a:solidFill>
                <a:latin typeface="Arial"/>
                <a:ea typeface="DejaVu Sans"/>
              </a:rPr>
              <a:t>fluxo dinâmico</a:t>
            </a:r>
            <a:r>
              <a:rPr lang="pt-PT" sz="2400" b="0" strike="noStrike" spc="-1">
                <a:solidFill>
                  <a:srgbClr val="000000"/>
                </a:solidFill>
                <a:latin typeface="Arial"/>
                <a:ea typeface="DejaVu Sans"/>
              </a:rPr>
              <a:t> e circular, tanto nos eixos de comunicação interna e externa, como nas dimensões local, intermunicipal, nacional e transnacional.</a:t>
            </a:r>
            <a:endParaRPr lang="pt-PT" sz="2400" b="0" strike="noStrike" spc="-1">
              <a:latin typeface="Arial"/>
            </a:endParaRPr>
          </a:p>
          <a:p>
            <a:pPr algn="just">
              <a:lnSpc>
                <a:spcPts val="3076"/>
              </a:lnSpc>
            </a:pPr>
            <a:endParaRPr lang="pt-PT" sz="2400" b="0" strike="noStrike" spc="-1">
              <a:latin typeface="Arial"/>
            </a:endParaRPr>
          </a:p>
          <a:p>
            <a:pPr algn="just">
              <a:lnSpc>
                <a:spcPts val="3076"/>
              </a:lnSpc>
            </a:pPr>
            <a:r>
              <a:rPr lang="pt-PT" sz="2400" b="0" strike="noStrike" spc="-1">
                <a:solidFill>
                  <a:srgbClr val="000000"/>
                </a:solidFill>
                <a:latin typeface="Arial"/>
                <a:ea typeface="DejaVu Sans"/>
              </a:rPr>
              <a:t>Foram notadas dificuldades de </a:t>
            </a:r>
            <a:r>
              <a:rPr lang="pt-PT" sz="2400" b="1" strike="noStrike" spc="-1">
                <a:solidFill>
                  <a:srgbClr val="3465A4"/>
                </a:solidFill>
                <a:latin typeface="Arial"/>
                <a:ea typeface="DejaVu Sans"/>
              </a:rPr>
              <a:t>articulação</a:t>
            </a:r>
            <a:r>
              <a:rPr lang="pt-PT" sz="2400" b="0" strike="noStrike" spc="-1">
                <a:solidFill>
                  <a:srgbClr val="000000"/>
                </a:solidFill>
                <a:latin typeface="Arial"/>
                <a:ea typeface="DejaVu Sans"/>
              </a:rPr>
              <a:t> deste tema com outras autarquias e </a:t>
            </a:r>
            <a:r>
              <a:rPr lang="pt-PT" sz="2400" b="1" strike="noStrike" spc="-1">
                <a:solidFill>
                  <a:srgbClr val="3465A4"/>
                </a:solidFill>
                <a:latin typeface="Arial"/>
                <a:ea typeface="DejaVu Sans"/>
              </a:rPr>
              <a:t>escassez de informação</a:t>
            </a:r>
            <a:r>
              <a:rPr lang="pt-PT" sz="2400" b="0" strike="noStrike" spc="-1">
                <a:solidFill>
                  <a:srgbClr val="000000"/>
                </a:solidFill>
                <a:latin typeface="Arial"/>
                <a:ea typeface="DejaVu Sans"/>
              </a:rPr>
              <a:t> sobre os ODS publicada nos sites oficiais.</a:t>
            </a:r>
            <a:endParaRPr lang="pt-PT" sz="2400" b="0" strike="noStrike" spc="-1">
              <a:latin typeface="Arial"/>
            </a:endParaRPr>
          </a:p>
          <a:p>
            <a:pPr algn="just">
              <a:lnSpc>
                <a:spcPts val="3076"/>
              </a:lnSpc>
            </a:pPr>
            <a:endParaRPr lang="pt-PT" sz="2400" b="0" strike="noStrike" spc="-1">
              <a:latin typeface="Arial"/>
            </a:endParaRPr>
          </a:p>
          <a:p>
            <a:pPr algn="just">
              <a:lnSpc>
                <a:spcPts val="3076"/>
              </a:lnSpc>
            </a:pPr>
            <a:r>
              <a:rPr lang="pt-PT" sz="2400" b="0" strike="noStrike" spc="-1">
                <a:solidFill>
                  <a:srgbClr val="000000"/>
                </a:solidFill>
                <a:latin typeface="Arial"/>
                <a:ea typeface="DejaVu Sans"/>
              </a:rPr>
              <a:t>Alguns municípios realizam </a:t>
            </a:r>
            <a:r>
              <a:rPr lang="pt-PT" sz="2400" b="1" strike="noStrike" spc="-1">
                <a:solidFill>
                  <a:srgbClr val="3465A4"/>
                </a:solidFill>
                <a:latin typeface="Arial"/>
                <a:ea typeface="DejaVu Sans"/>
              </a:rPr>
              <a:t>projetos valorosos e inovadores</a:t>
            </a:r>
            <a:r>
              <a:rPr lang="pt-PT" sz="2400" b="0" strike="noStrike" spc="-1">
                <a:solidFill>
                  <a:srgbClr val="000000"/>
                </a:solidFill>
                <a:latin typeface="Arial"/>
                <a:ea typeface="DejaVu Sans"/>
              </a:rPr>
              <a:t>, mas sem a devida visibilidade, tanto a nível interno como externo, o que evidencia uma </a:t>
            </a:r>
            <a:r>
              <a:rPr lang="pt-PT" sz="2400" b="1" strike="noStrike" spc="-1">
                <a:solidFill>
                  <a:srgbClr val="3465A4"/>
                </a:solidFill>
                <a:latin typeface="Arial"/>
                <a:ea typeface="DejaVu Sans"/>
              </a:rPr>
              <a:t>necessidade transversal de melhoria da comunicação</a:t>
            </a:r>
            <a:r>
              <a:rPr lang="pt-PT" sz="2400" b="0" strike="noStrike" spc="-1">
                <a:solidFill>
                  <a:srgbClr val="000000"/>
                </a:solidFill>
                <a:latin typeface="Arial"/>
                <a:ea typeface="DejaVu Sans"/>
              </a:rPr>
              <a:t>.</a:t>
            </a:r>
            <a:endParaRPr lang="pt-PT" sz="2400" b="0" strike="noStrike" spc="-1">
              <a:latin typeface="Arial"/>
            </a:endParaRPr>
          </a:p>
          <a:p>
            <a:pPr algn="just">
              <a:lnSpc>
                <a:spcPts val="3076"/>
              </a:lnSpc>
            </a:pPr>
            <a:endParaRPr lang="pt-PT" sz="2400" b="0" strike="noStrike" spc="-1">
              <a:latin typeface="Arial"/>
            </a:endParaRPr>
          </a:p>
          <a:p>
            <a:pPr algn="just">
              <a:lnSpc>
                <a:spcPts val="3076"/>
              </a:lnSpc>
            </a:pPr>
            <a:r>
              <a:rPr lang="pt-PT" sz="2400" b="0" strike="noStrike" spc="-1">
                <a:solidFill>
                  <a:srgbClr val="000000"/>
                </a:solidFill>
                <a:latin typeface="Arial"/>
                <a:ea typeface="DejaVu Sans"/>
              </a:rPr>
              <a:t>Sugere-se uma </a:t>
            </a:r>
            <a:r>
              <a:rPr lang="pt-PT" sz="2400" b="1" strike="noStrike" spc="-1">
                <a:solidFill>
                  <a:srgbClr val="3465A4"/>
                </a:solidFill>
                <a:latin typeface="Arial"/>
                <a:ea typeface="DejaVu Sans"/>
              </a:rPr>
              <a:t>reflexão mais profunda</a:t>
            </a:r>
            <a:r>
              <a:rPr lang="pt-PT" sz="2400" b="0" strike="noStrike" spc="-1">
                <a:solidFill>
                  <a:srgbClr val="000000"/>
                </a:solidFill>
                <a:latin typeface="Arial"/>
                <a:ea typeface="DejaVu Sans"/>
              </a:rPr>
              <a:t> sobre a otimização de toda a esfera da Comunicação em ODS para, gradualmente, se implementar uma </a:t>
            </a:r>
            <a:r>
              <a:rPr lang="pt-PT" sz="2400" b="1" strike="noStrike" spc="-1">
                <a:solidFill>
                  <a:srgbClr val="3465A4"/>
                </a:solidFill>
                <a:latin typeface="Arial"/>
                <a:ea typeface="DejaVu Sans"/>
              </a:rPr>
              <a:t>consciência generalizada e sólida</a:t>
            </a:r>
            <a:r>
              <a:rPr lang="pt-PT" sz="2400" b="0" strike="noStrike" spc="-1">
                <a:solidFill>
                  <a:srgbClr val="000000"/>
                </a:solidFill>
                <a:latin typeface="Arial"/>
                <a:ea typeface="DejaVu Sans"/>
              </a:rPr>
              <a:t> da importância de se investir nesta comunicação, nas suas variadas formas.</a:t>
            </a:r>
            <a:endParaRPr lang="pt-PT" sz="2400" b="0" strike="noStrike" spc="-1">
              <a:latin typeface="Arial"/>
            </a:endParaRPr>
          </a:p>
        </p:txBody>
      </p:sp>
      <p:pic>
        <p:nvPicPr>
          <p:cNvPr id="625" name="Picture 546"/>
          <p:cNvPicPr/>
          <p:nvPr/>
        </p:nvPicPr>
        <p:blipFill>
          <a:blip r:embed="rId3"/>
          <a:stretch/>
        </p:blipFill>
        <p:spPr>
          <a:xfrm>
            <a:off x="3313080" y="6320520"/>
            <a:ext cx="583200" cy="537120"/>
          </a:xfrm>
          <a:prstGeom prst="rect">
            <a:avLst/>
          </a:prstGeom>
          <a:ln w="0">
            <a:noFill/>
          </a:ln>
        </p:spPr>
      </p:pic>
      <p:pic>
        <p:nvPicPr>
          <p:cNvPr id="626" name="Picture 547"/>
          <p:cNvPicPr/>
          <p:nvPr/>
        </p:nvPicPr>
        <p:blipFill>
          <a:blip r:embed="rId3"/>
          <a:stretch/>
        </p:blipFill>
        <p:spPr>
          <a:xfrm>
            <a:off x="3313080" y="2057400"/>
            <a:ext cx="583200" cy="537120"/>
          </a:xfrm>
          <a:prstGeom prst="rect">
            <a:avLst/>
          </a:prstGeom>
          <a:ln w="0">
            <a:noFill/>
          </a:ln>
        </p:spPr>
      </p:pic>
      <p:pic>
        <p:nvPicPr>
          <p:cNvPr id="627" name="Picture 548"/>
          <p:cNvPicPr/>
          <p:nvPr/>
        </p:nvPicPr>
        <p:blipFill>
          <a:blip r:embed="rId3"/>
          <a:stretch/>
        </p:blipFill>
        <p:spPr>
          <a:xfrm>
            <a:off x="3313080" y="3510360"/>
            <a:ext cx="583200" cy="537120"/>
          </a:xfrm>
          <a:prstGeom prst="rect">
            <a:avLst/>
          </a:prstGeom>
          <a:ln w="0">
            <a:noFill/>
          </a:ln>
        </p:spPr>
      </p:pic>
      <p:pic>
        <p:nvPicPr>
          <p:cNvPr id="628" name="Picture 549"/>
          <p:cNvPicPr/>
          <p:nvPr/>
        </p:nvPicPr>
        <p:blipFill>
          <a:blip r:embed="rId3"/>
          <a:stretch/>
        </p:blipFill>
        <p:spPr>
          <a:xfrm>
            <a:off x="3313080" y="5176440"/>
            <a:ext cx="583200" cy="537120"/>
          </a:xfrm>
          <a:prstGeom prst="rect">
            <a:avLst/>
          </a:prstGeom>
          <a:ln w="0">
            <a:noFill/>
          </a:ln>
        </p:spPr>
      </p:pic>
      <p:pic>
        <p:nvPicPr>
          <p:cNvPr id="629" name="Picture 550"/>
          <p:cNvPicPr/>
          <p:nvPr/>
        </p:nvPicPr>
        <p:blipFill>
          <a:blip r:embed="rId3"/>
          <a:stretch/>
        </p:blipFill>
        <p:spPr>
          <a:xfrm>
            <a:off x="3313080" y="7893000"/>
            <a:ext cx="583200" cy="537120"/>
          </a:xfrm>
          <a:prstGeom prst="rect">
            <a:avLst/>
          </a:prstGeom>
          <a:ln w="0">
            <a:noFill/>
          </a:ln>
        </p:spPr>
      </p:pic>
      <p:pic>
        <p:nvPicPr>
          <p:cNvPr id="630" name="Picture 551"/>
          <p:cNvPicPr/>
          <p:nvPr/>
        </p:nvPicPr>
        <p:blipFill>
          <a:blip r:embed="rId4"/>
          <a:stretch/>
        </p:blipFill>
        <p:spPr>
          <a:xfrm>
            <a:off x="12344400" y="360"/>
            <a:ext cx="6259680" cy="1063800"/>
          </a:xfrm>
          <a:prstGeom prst="rect">
            <a:avLst/>
          </a:prstGeom>
          <a:ln w="0">
            <a:noFill/>
          </a:ln>
        </p:spPr>
      </p:pic>
      <p:sp>
        <p:nvSpPr>
          <p:cNvPr id="631"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sp>
        <p:nvSpPr>
          <p:cNvPr id="632" name="TextBox 3"/>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23</a:t>
            </a:r>
            <a:endParaRPr lang="pt-PT" sz="1800" b="0" strike="noStrike" spc="-1">
              <a:latin typeface="Arial"/>
            </a:endParaRP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3" name="Group 3"/>
          <p:cNvGrpSpPr/>
          <p:nvPr/>
        </p:nvGrpSpPr>
        <p:grpSpPr>
          <a:xfrm>
            <a:off x="0" y="-18360"/>
            <a:ext cx="18285840" cy="1018800"/>
            <a:chOff x="0" y="-18360"/>
            <a:chExt cx="18285840" cy="1018800"/>
          </a:xfrm>
        </p:grpSpPr>
        <p:sp>
          <p:nvSpPr>
            <p:cNvPr id="634" name="Freeform 4"/>
            <p:cNvSpPr/>
            <p:nvPr/>
          </p:nvSpPr>
          <p:spPr>
            <a:xfrm>
              <a:off x="0" y="-1836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635" name="TextBox 5"/>
          <p:cNvSpPr/>
          <p:nvPr/>
        </p:nvSpPr>
        <p:spPr>
          <a:xfrm>
            <a:off x="794880" y="378720"/>
            <a:ext cx="171306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6. CONCLUSÃO</a:t>
            </a:r>
            <a:endParaRPr lang="pt-PT" sz="4000" b="0" strike="noStrike" spc="-1">
              <a:latin typeface="Arial"/>
            </a:endParaRPr>
          </a:p>
        </p:txBody>
      </p:sp>
      <p:sp>
        <p:nvSpPr>
          <p:cNvPr id="636" name="Freeform 6"/>
          <p:cNvSpPr/>
          <p:nvPr/>
        </p:nvSpPr>
        <p:spPr>
          <a:xfrm>
            <a:off x="6422760" y="1179360"/>
            <a:ext cx="12905640" cy="8870400"/>
          </a:xfrm>
          <a:custGeom>
            <a:avLst/>
            <a:gdLst/>
            <a:ahLst/>
            <a:cxnLst/>
            <a:rect l="l" t="t" r="r" b="b"/>
            <a:pathLst>
              <a:path w="12907862" h="8872466">
                <a:moveTo>
                  <a:pt x="0" y="0"/>
                </a:moveTo>
                <a:lnTo>
                  <a:pt x="12907862" y="0"/>
                </a:lnTo>
                <a:lnTo>
                  <a:pt x="12907862" y="8872466"/>
                </a:lnTo>
                <a:lnTo>
                  <a:pt x="0" y="8872466"/>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637" name="TextBox 7"/>
          <p:cNvSpPr/>
          <p:nvPr/>
        </p:nvSpPr>
        <p:spPr>
          <a:xfrm>
            <a:off x="2971800" y="2057400"/>
            <a:ext cx="5790960" cy="412538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5635"/>
              </a:lnSpc>
            </a:pPr>
            <a:r>
              <a:rPr lang="pt-PT" sz="4000" b="1" spc="-1" dirty="0">
                <a:solidFill>
                  <a:schemeClr val="tx2">
                    <a:lumMod val="60000"/>
                    <a:lumOff val="40000"/>
                  </a:schemeClr>
                </a:solidFill>
                <a:highlight>
                  <a:srgbClr val="3465A4"/>
                </a:highlight>
              </a:rPr>
              <a:t>Eixos </a:t>
            </a:r>
            <a:r>
              <a:rPr lang="pt-PT" sz="4000" b="1" spc="-1" dirty="0" err="1">
                <a:solidFill>
                  <a:schemeClr val="tx2">
                    <a:lumMod val="60000"/>
                    <a:lumOff val="40000"/>
                  </a:schemeClr>
                </a:solidFill>
                <a:highlight>
                  <a:srgbClr val="3465A4"/>
                </a:highlight>
              </a:rPr>
              <a:t>Potencializadores</a:t>
            </a:r>
            <a:r>
              <a:rPr lang="pt-PT" sz="4000" b="1" spc="-1" dirty="0">
                <a:solidFill>
                  <a:schemeClr val="tx2">
                    <a:lumMod val="60000"/>
                    <a:lumOff val="40000"/>
                  </a:schemeClr>
                </a:solidFill>
                <a:highlight>
                  <a:srgbClr val="3465A4"/>
                </a:highlight>
              </a:rPr>
              <a:t> </a:t>
            </a:r>
            <a:endParaRPr lang="pt-PT" sz="4000" spc="-1" dirty="0">
              <a:solidFill>
                <a:schemeClr val="tx2">
                  <a:lumMod val="60000"/>
                  <a:lumOff val="40000"/>
                </a:schemeClr>
              </a:solidFill>
            </a:endParaRPr>
          </a:p>
          <a:p>
            <a:pPr>
              <a:lnSpc>
                <a:spcPts val="5635"/>
              </a:lnSpc>
            </a:pPr>
            <a:r>
              <a:rPr lang="pt-PT" sz="4000" b="1" spc="-1" dirty="0">
                <a:solidFill>
                  <a:schemeClr val="tx2">
                    <a:lumMod val="60000"/>
                    <a:lumOff val="40000"/>
                  </a:schemeClr>
                </a:solidFill>
                <a:highlight>
                  <a:srgbClr val="3465A4"/>
                </a:highlight>
              </a:rPr>
              <a:t>da Comunicação </a:t>
            </a:r>
            <a:endParaRPr lang="pt-PT" sz="4000" spc="-1" dirty="0">
              <a:solidFill>
                <a:schemeClr val="tx2">
                  <a:lumMod val="60000"/>
                  <a:lumOff val="40000"/>
                </a:schemeClr>
              </a:solidFill>
            </a:endParaRPr>
          </a:p>
          <a:p>
            <a:pPr>
              <a:lnSpc>
                <a:spcPts val="5635"/>
              </a:lnSpc>
            </a:pPr>
            <a:r>
              <a:rPr lang="pt-PT" sz="4000" b="1" spc="-1" dirty="0">
                <a:solidFill>
                  <a:schemeClr val="tx2">
                    <a:lumMod val="60000"/>
                    <a:lumOff val="40000"/>
                  </a:schemeClr>
                </a:solidFill>
                <a:highlight>
                  <a:srgbClr val="3465A4"/>
                </a:highlight>
              </a:rPr>
              <a:t>por ODS</a:t>
            </a:r>
            <a:endParaRPr lang="pt-PT" sz="4000" spc="-1" dirty="0">
              <a:solidFill>
                <a:schemeClr val="tx2">
                  <a:lumMod val="60000"/>
                  <a:lumOff val="40000"/>
                </a:schemeClr>
              </a:solidFill>
            </a:endParaRPr>
          </a:p>
          <a:p>
            <a:pPr>
              <a:lnSpc>
                <a:spcPts val="5635"/>
              </a:lnSpc>
            </a:pPr>
            <a:r>
              <a:rPr lang="pt-PT" sz="3200" b="1" spc="-1" dirty="0">
                <a:solidFill>
                  <a:schemeClr val="tx2">
                    <a:lumMod val="60000"/>
                    <a:lumOff val="40000"/>
                  </a:schemeClr>
                </a:solidFill>
                <a:highlight>
                  <a:srgbClr val="3465A4"/>
                </a:highlight>
              </a:rPr>
              <a:t>Implementação </a:t>
            </a:r>
            <a:endParaRPr lang="pt-PT" sz="3200" spc="-1" dirty="0">
              <a:solidFill>
                <a:schemeClr val="tx2">
                  <a:lumMod val="60000"/>
                  <a:lumOff val="40000"/>
                </a:schemeClr>
              </a:solidFill>
            </a:endParaRPr>
          </a:p>
          <a:p>
            <a:pPr>
              <a:lnSpc>
                <a:spcPts val="4025"/>
              </a:lnSpc>
            </a:pPr>
            <a:r>
              <a:rPr lang="pt-PT" sz="3200" b="1" spc="-1" dirty="0">
                <a:solidFill>
                  <a:schemeClr val="tx2">
                    <a:lumMod val="60000"/>
                    <a:lumOff val="40000"/>
                  </a:schemeClr>
                </a:solidFill>
                <a:highlight>
                  <a:srgbClr val="3465A4"/>
                </a:highlight>
              </a:rPr>
              <a:t>pela ANMP e </a:t>
            </a:r>
            <a:r>
              <a:rPr lang="pt-PT" sz="3200" b="1" spc="-1" dirty="0">
                <a:solidFill>
                  <a:srgbClr val="558ED5"/>
                </a:solidFill>
                <a:highlight>
                  <a:srgbClr val="3465A4"/>
                </a:highlight>
              </a:rPr>
              <a:t>RICD</a:t>
            </a:r>
            <a:endParaRPr lang="pt-PT" sz="3200" spc="-1" dirty="0">
              <a:solidFill>
                <a:srgbClr val="558ED5"/>
              </a:solidFill>
            </a:endParaRPr>
          </a:p>
        </p:txBody>
      </p:sp>
      <p:pic>
        <p:nvPicPr>
          <p:cNvPr id="638" name="Picture 558"/>
          <p:cNvPicPr/>
          <p:nvPr/>
        </p:nvPicPr>
        <p:blipFill>
          <a:blip r:embed="rId3"/>
          <a:stretch/>
        </p:blipFill>
        <p:spPr>
          <a:xfrm>
            <a:off x="12344400" y="360"/>
            <a:ext cx="6259680" cy="1063800"/>
          </a:xfrm>
          <a:prstGeom prst="rect">
            <a:avLst/>
          </a:prstGeom>
          <a:ln w="0">
            <a:noFill/>
          </a:ln>
        </p:spPr>
      </p:pic>
      <p:sp>
        <p:nvSpPr>
          <p:cNvPr id="639"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640"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24</a:t>
            </a:r>
            <a:endParaRPr lang="pt-PT" sz="18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1" name="Group 3"/>
          <p:cNvGrpSpPr/>
          <p:nvPr/>
        </p:nvGrpSpPr>
        <p:grpSpPr>
          <a:xfrm>
            <a:off x="0" y="-18360"/>
            <a:ext cx="18285840" cy="1018800"/>
            <a:chOff x="0" y="-18360"/>
            <a:chExt cx="18285840" cy="1018800"/>
          </a:xfrm>
        </p:grpSpPr>
        <p:sp>
          <p:nvSpPr>
            <p:cNvPr id="642" name="Freeform 4"/>
            <p:cNvSpPr/>
            <p:nvPr/>
          </p:nvSpPr>
          <p:spPr>
            <a:xfrm>
              <a:off x="0" y="-1836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643" name="TextBox 5"/>
          <p:cNvSpPr/>
          <p:nvPr/>
        </p:nvSpPr>
        <p:spPr>
          <a:xfrm>
            <a:off x="794880" y="378720"/>
            <a:ext cx="17130600" cy="508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Public Sans Heavy"/>
                <a:ea typeface="DejaVu Sans"/>
              </a:rPr>
              <a:t>6. CONCLUSÃO</a:t>
            </a:r>
            <a:endParaRPr lang="pt-PT" sz="4000" b="0" strike="noStrike" spc="-1">
              <a:latin typeface="Arial"/>
            </a:endParaRPr>
          </a:p>
        </p:txBody>
      </p:sp>
      <p:sp>
        <p:nvSpPr>
          <p:cNvPr id="644" name="Freeform 6"/>
          <p:cNvSpPr/>
          <p:nvPr/>
        </p:nvSpPr>
        <p:spPr>
          <a:xfrm>
            <a:off x="6532200" y="1173600"/>
            <a:ext cx="13076640" cy="9111240"/>
          </a:xfrm>
          <a:custGeom>
            <a:avLst/>
            <a:gdLst/>
            <a:ahLst/>
            <a:cxnLst/>
            <a:rect l="l" t="t" r="r" b="b"/>
            <a:pathLst>
              <a:path w="13078754" h="9113535">
                <a:moveTo>
                  <a:pt x="0" y="0"/>
                </a:moveTo>
                <a:lnTo>
                  <a:pt x="13078755" y="0"/>
                </a:lnTo>
                <a:lnTo>
                  <a:pt x="13078755" y="9113535"/>
                </a:lnTo>
                <a:lnTo>
                  <a:pt x="0" y="9113535"/>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645" name="TextBox 1"/>
          <p:cNvSpPr/>
          <p:nvPr/>
        </p:nvSpPr>
        <p:spPr>
          <a:xfrm>
            <a:off x="2964240" y="2057400"/>
            <a:ext cx="5790960" cy="4988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5635"/>
              </a:lnSpc>
            </a:pPr>
            <a:r>
              <a:rPr lang="pt-PT" sz="4000" b="1" strike="noStrike" spc="-1" dirty="0">
                <a:solidFill>
                  <a:schemeClr val="tx2">
                    <a:lumMod val="60000"/>
                    <a:lumOff val="40000"/>
                  </a:schemeClr>
                </a:solidFill>
                <a:highlight>
                  <a:srgbClr val="3465A4"/>
                </a:highlight>
                <a:latin typeface="Arial"/>
                <a:ea typeface="DejaVu Sans"/>
              </a:rPr>
              <a:t>Eixos </a:t>
            </a:r>
            <a:r>
              <a:rPr lang="pt-PT" sz="4000" b="1" strike="noStrike" spc="-1" dirty="0" err="1">
                <a:solidFill>
                  <a:schemeClr val="tx2">
                    <a:lumMod val="60000"/>
                    <a:lumOff val="40000"/>
                  </a:schemeClr>
                </a:solidFill>
                <a:highlight>
                  <a:srgbClr val="3465A4"/>
                </a:highlight>
                <a:latin typeface="Arial"/>
                <a:ea typeface="DejaVu Sans"/>
              </a:rPr>
              <a:t>Potencializadores</a:t>
            </a:r>
            <a:r>
              <a:rPr lang="pt-PT" sz="4000" b="1" strike="noStrike" spc="-1" dirty="0">
                <a:solidFill>
                  <a:schemeClr val="tx2">
                    <a:lumMod val="60000"/>
                    <a:lumOff val="40000"/>
                  </a:schemeClr>
                </a:solidFill>
                <a:highlight>
                  <a:srgbClr val="3465A4"/>
                </a:highlight>
                <a:latin typeface="Arial"/>
                <a:ea typeface="DejaVu Sans"/>
              </a:rPr>
              <a:t> </a:t>
            </a:r>
            <a:endParaRPr lang="pt-PT" sz="4000" b="0" strike="noStrike" spc="-1" dirty="0">
              <a:solidFill>
                <a:schemeClr val="tx2">
                  <a:lumMod val="60000"/>
                  <a:lumOff val="40000"/>
                </a:schemeClr>
              </a:solidFill>
              <a:latin typeface="Arial"/>
            </a:endParaRPr>
          </a:p>
          <a:p>
            <a:pPr>
              <a:lnSpc>
                <a:spcPts val="5635"/>
              </a:lnSpc>
            </a:pPr>
            <a:r>
              <a:rPr lang="pt-PT" sz="4000" b="1" strike="noStrike" spc="-1" dirty="0">
                <a:solidFill>
                  <a:schemeClr val="tx2">
                    <a:lumMod val="60000"/>
                    <a:lumOff val="40000"/>
                  </a:schemeClr>
                </a:solidFill>
                <a:highlight>
                  <a:srgbClr val="3465A4"/>
                </a:highlight>
                <a:latin typeface="Arial"/>
                <a:ea typeface="DejaVu Sans"/>
              </a:rPr>
              <a:t>da Comunicação </a:t>
            </a:r>
            <a:endParaRPr lang="pt-PT" sz="4000" b="0" strike="noStrike" spc="-1" dirty="0">
              <a:solidFill>
                <a:schemeClr val="tx2">
                  <a:lumMod val="60000"/>
                  <a:lumOff val="40000"/>
                </a:schemeClr>
              </a:solidFill>
              <a:latin typeface="Arial"/>
            </a:endParaRPr>
          </a:p>
          <a:p>
            <a:pPr>
              <a:lnSpc>
                <a:spcPts val="5635"/>
              </a:lnSpc>
            </a:pPr>
            <a:r>
              <a:rPr lang="pt-PT" sz="4000" b="1" strike="noStrike" spc="-1" dirty="0">
                <a:solidFill>
                  <a:schemeClr val="tx2">
                    <a:lumMod val="60000"/>
                    <a:lumOff val="40000"/>
                  </a:schemeClr>
                </a:solidFill>
                <a:highlight>
                  <a:srgbClr val="3465A4"/>
                </a:highlight>
                <a:latin typeface="Arial"/>
                <a:ea typeface="DejaVu Sans"/>
              </a:rPr>
              <a:t>por ODS</a:t>
            </a:r>
            <a:endParaRPr lang="pt-PT" sz="4000" b="0" strike="noStrike" spc="-1" dirty="0">
              <a:solidFill>
                <a:schemeClr val="tx2">
                  <a:lumMod val="60000"/>
                  <a:lumOff val="40000"/>
                </a:schemeClr>
              </a:solidFill>
              <a:latin typeface="Arial"/>
            </a:endParaRPr>
          </a:p>
          <a:p>
            <a:pPr>
              <a:lnSpc>
                <a:spcPts val="5635"/>
              </a:lnSpc>
            </a:pPr>
            <a:r>
              <a:rPr lang="pt-PT" sz="3200" b="1" strike="noStrike" spc="-1" dirty="0">
                <a:solidFill>
                  <a:schemeClr val="tx2">
                    <a:lumMod val="60000"/>
                    <a:lumOff val="40000"/>
                  </a:schemeClr>
                </a:solidFill>
                <a:highlight>
                  <a:srgbClr val="3465A4"/>
                </a:highlight>
                <a:latin typeface="Arial"/>
                <a:ea typeface="DejaVu Sans"/>
              </a:rPr>
              <a:t>Implementação </a:t>
            </a:r>
            <a:endParaRPr lang="pt-PT" sz="3200" b="0" strike="noStrike" spc="-1" dirty="0">
              <a:solidFill>
                <a:schemeClr val="tx2">
                  <a:lumMod val="60000"/>
                  <a:lumOff val="40000"/>
                </a:schemeClr>
              </a:solidFill>
              <a:latin typeface="Arial"/>
            </a:endParaRPr>
          </a:p>
          <a:p>
            <a:pPr>
              <a:lnSpc>
                <a:spcPts val="4025"/>
              </a:lnSpc>
            </a:pPr>
            <a:r>
              <a:rPr lang="pt-PT" sz="3200" b="1" strike="noStrike" spc="-1" dirty="0">
                <a:solidFill>
                  <a:schemeClr val="tx2">
                    <a:lumMod val="60000"/>
                    <a:lumOff val="40000"/>
                  </a:schemeClr>
                </a:solidFill>
                <a:highlight>
                  <a:srgbClr val="3465A4"/>
                </a:highlight>
                <a:latin typeface="Arial"/>
                <a:ea typeface="DejaVu Sans"/>
              </a:rPr>
              <a:t>pela ANMP e </a:t>
            </a:r>
            <a:r>
              <a:rPr lang="pt-PT" sz="3200" b="1" strike="noStrike" spc="-1" dirty="0">
                <a:solidFill>
                  <a:srgbClr val="558ED5"/>
                </a:solidFill>
                <a:highlight>
                  <a:srgbClr val="3465A4"/>
                </a:highlight>
                <a:latin typeface="Arial"/>
                <a:ea typeface="DejaVu Sans"/>
              </a:rPr>
              <a:t>RICD</a:t>
            </a:r>
            <a:endParaRPr lang="pt-PT" sz="3200" b="0" strike="noStrike" spc="-1" dirty="0">
              <a:solidFill>
                <a:srgbClr val="558ED5"/>
              </a:solidFill>
              <a:latin typeface="Arial"/>
            </a:endParaRPr>
          </a:p>
          <a:p>
            <a:pPr>
              <a:lnSpc>
                <a:spcPts val="7084"/>
              </a:lnSpc>
            </a:pPr>
            <a:endParaRPr lang="pt-PT" sz="4000" b="0" strike="noStrike" spc="-1" dirty="0">
              <a:latin typeface="Arial"/>
            </a:endParaRPr>
          </a:p>
        </p:txBody>
      </p:sp>
      <p:pic>
        <p:nvPicPr>
          <p:cNvPr id="646" name="Picture 565"/>
          <p:cNvPicPr/>
          <p:nvPr/>
        </p:nvPicPr>
        <p:blipFill>
          <a:blip r:embed="rId3"/>
          <a:stretch/>
        </p:blipFill>
        <p:spPr>
          <a:xfrm>
            <a:off x="12344400" y="360"/>
            <a:ext cx="6259680" cy="1063800"/>
          </a:xfrm>
          <a:prstGeom prst="rect">
            <a:avLst/>
          </a:prstGeom>
          <a:ln w="0">
            <a:noFill/>
          </a:ln>
        </p:spPr>
      </p:pic>
      <p:sp>
        <p:nvSpPr>
          <p:cNvPr id="647"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25</a:t>
            </a:r>
            <a:endParaRPr lang="pt-PT" sz="1800" b="0" strike="noStrike" spc="-1">
              <a:latin typeface="Arial"/>
            </a:endParaRPr>
          </a:p>
        </p:txBody>
      </p:sp>
      <p:sp>
        <p:nvSpPr>
          <p:cNvPr id="648"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34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Freeform 2"/>
          <p:cNvSpPr/>
          <p:nvPr/>
        </p:nvSpPr>
        <p:spPr>
          <a:xfrm>
            <a:off x="12710880" y="8425080"/>
            <a:ext cx="2832480" cy="1298160"/>
          </a:xfrm>
          <a:custGeom>
            <a:avLst/>
            <a:gdLst/>
            <a:ahLst/>
            <a:cxnLst/>
            <a:rect l="l" t="t" r="r" b="b"/>
            <a:pathLst>
              <a:path w="4627923" h="2123060">
                <a:moveTo>
                  <a:pt x="0" y="0"/>
                </a:moveTo>
                <a:lnTo>
                  <a:pt x="4627923" y="0"/>
                </a:lnTo>
                <a:lnTo>
                  <a:pt x="4627923" y="2123060"/>
                </a:lnTo>
                <a:lnTo>
                  <a:pt x="0" y="212306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grpSp>
        <p:nvGrpSpPr>
          <p:cNvPr id="650" name="Group 3"/>
          <p:cNvGrpSpPr/>
          <p:nvPr/>
        </p:nvGrpSpPr>
        <p:grpSpPr>
          <a:xfrm>
            <a:off x="2181960" y="7772400"/>
            <a:ext cx="9954720" cy="2513160"/>
            <a:chOff x="2181960" y="7772400"/>
            <a:chExt cx="9954720" cy="2513160"/>
          </a:xfrm>
        </p:grpSpPr>
        <p:sp>
          <p:nvSpPr>
            <p:cNvPr id="651" name="Freeform 4"/>
            <p:cNvSpPr/>
            <p:nvPr/>
          </p:nvSpPr>
          <p:spPr>
            <a:xfrm>
              <a:off x="6020280" y="8577000"/>
              <a:ext cx="2610360" cy="873360"/>
            </a:xfrm>
            <a:custGeom>
              <a:avLst/>
              <a:gdLst/>
              <a:ahLst/>
              <a:cxnLst/>
              <a:rect l="l" t="t" r="r" b="b"/>
              <a:pathLst>
                <a:path w="4897046" h="1640763">
                  <a:moveTo>
                    <a:pt x="0" y="0"/>
                  </a:moveTo>
                  <a:lnTo>
                    <a:pt x="4897046" y="0"/>
                  </a:lnTo>
                  <a:lnTo>
                    <a:pt x="4897046" y="1640763"/>
                  </a:lnTo>
                  <a:lnTo>
                    <a:pt x="0" y="1640763"/>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652" name="Freeform 5"/>
            <p:cNvSpPr/>
            <p:nvPr/>
          </p:nvSpPr>
          <p:spPr>
            <a:xfrm>
              <a:off x="2181960" y="7772400"/>
              <a:ext cx="3895560" cy="2513160"/>
            </a:xfrm>
            <a:custGeom>
              <a:avLst/>
              <a:gdLst/>
              <a:ahLst/>
              <a:cxnLst/>
              <a:rect l="l" t="t" r="r" b="b"/>
              <a:pathLst>
                <a:path w="7305646" h="4714594">
                  <a:moveTo>
                    <a:pt x="0" y="0"/>
                  </a:moveTo>
                  <a:lnTo>
                    <a:pt x="7305646" y="0"/>
                  </a:lnTo>
                  <a:lnTo>
                    <a:pt x="7305646" y="4714594"/>
                  </a:lnTo>
                  <a:lnTo>
                    <a:pt x="0" y="4714594"/>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653" name="Freeform 6"/>
            <p:cNvSpPr/>
            <p:nvPr/>
          </p:nvSpPr>
          <p:spPr>
            <a:xfrm>
              <a:off x="8928360" y="8448840"/>
              <a:ext cx="3208320" cy="1129320"/>
            </a:xfrm>
            <a:custGeom>
              <a:avLst/>
              <a:gdLst/>
              <a:ahLst/>
              <a:cxnLst/>
              <a:rect l="l" t="t" r="r" b="b"/>
              <a:pathLst>
                <a:path w="6017658" h="2120508">
                  <a:moveTo>
                    <a:pt x="0" y="0"/>
                  </a:moveTo>
                  <a:lnTo>
                    <a:pt x="6017658" y="0"/>
                  </a:lnTo>
                  <a:lnTo>
                    <a:pt x="6017658" y="2120508"/>
                  </a:lnTo>
                  <a:lnTo>
                    <a:pt x="0" y="212050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sp>
      </p:grpSp>
      <p:sp>
        <p:nvSpPr>
          <p:cNvPr id="654" name="Freeform 11"/>
          <p:cNvSpPr/>
          <p:nvPr/>
        </p:nvSpPr>
        <p:spPr>
          <a:xfrm>
            <a:off x="2181960" y="1046880"/>
            <a:ext cx="5662080" cy="5667840"/>
          </a:xfrm>
          <a:custGeom>
            <a:avLst/>
            <a:gdLst/>
            <a:ahLst/>
            <a:cxnLst/>
            <a:rect l="l" t="t" r="r" b="b"/>
            <a:pathLst>
              <a:path w="5664161" h="5669825">
                <a:moveTo>
                  <a:pt x="0" y="0"/>
                </a:moveTo>
                <a:lnTo>
                  <a:pt x="5664161" y="0"/>
                </a:lnTo>
                <a:lnTo>
                  <a:pt x="5664161" y="5669824"/>
                </a:lnTo>
                <a:lnTo>
                  <a:pt x="0" y="5669824"/>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sp>
      <p:pic>
        <p:nvPicPr>
          <p:cNvPr id="655" name="Picture 11"/>
          <p:cNvPicPr/>
          <p:nvPr/>
        </p:nvPicPr>
        <p:blipFill>
          <a:blip r:embed="rId7"/>
          <a:stretch/>
        </p:blipFill>
        <p:spPr>
          <a:xfrm>
            <a:off x="10125000" y="2903040"/>
            <a:ext cx="6860160" cy="19558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p15="http://schemas.microsoft.com/office/powerpoint/2012/main" xmlns="">
      <p:transition spd="med">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3"/>
          <p:cNvGrpSpPr/>
          <p:nvPr/>
        </p:nvGrpSpPr>
        <p:grpSpPr>
          <a:xfrm>
            <a:off x="0" y="10080"/>
            <a:ext cx="18285840" cy="1018800"/>
            <a:chOff x="0" y="10080"/>
            <a:chExt cx="18285840" cy="1018800"/>
          </a:xfrm>
        </p:grpSpPr>
        <p:sp>
          <p:nvSpPr>
            <p:cNvPr id="103" name="Freeform 4"/>
            <p:cNvSpPr/>
            <p:nvPr/>
          </p:nvSpPr>
          <p:spPr>
            <a:xfrm>
              <a:off x="0" y="1008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04" name="Freeform 5"/>
          <p:cNvSpPr/>
          <p:nvPr/>
        </p:nvSpPr>
        <p:spPr>
          <a:xfrm>
            <a:off x="-2243160" y="7758720"/>
            <a:ext cx="4772880" cy="4766040"/>
          </a:xfrm>
          <a:custGeom>
            <a:avLst/>
            <a:gdLst/>
            <a:ahLst/>
            <a:cxnLst/>
            <a:rect l="l" t="t" r="r" b="b"/>
            <a:pathLst>
              <a:path w="6366555" h="6357499">
                <a:moveTo>
                  <a:pt x="0" y="0"/>
                </a:moveTo>
                <a:lnTo>
                  <a:pt x="6366555" y="0"/>
                </a:lnTo>
                <a:lnTo>
                  <a:pt x="6366555" y="6357499"/>
                </a:lnTo>
                <a:lnTo>
                  <a:pt x="0" y="635749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05" name="TextBox 6"/>
          <p:cNvSpPr/>
          <p:nvPr/>
        </p:nvSpPr>
        <p:spPr>
          <a:xfrm>
            <a:off x="642960" y="369720"/>
            <a:ext cx="76320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 1. ENQUADRAMENTO</a:t>
            </a:r>
            <a:endParaRPr lang="pt-PT" sz="4000" b="0" strike="noStrike" spc="-1">
              <a:latin typeface="Arial"/>
            </a:endParaRPr>
          </a:p>
        </p:txBody>
      </p:sp>
      <p:sp>
        <p:nvSpPr>
          <p:cNvPr id="106" name="Freeform 7"/>
          <p:cNvSpPr/>
          <p:nvPr/>
        </p:nvSpPr>
        <p:spPr>
          <a:xfrm>
            <a:off x="3595680" y="4204080"/>
            <a:ext cx="11631960" cy="5872320"/>
          </a:xfrm>
          <a:custGeom>
            <a:avLst/>
            <a:gdLst/>
            <a:ahLst/>
            <a:cxnLst/>
            <a:rect l="l" t="t" r="r" b="b"/>
            <a:pathLst>
              <a:path w="11633992" h="5874464">
                <a:moveTo>
                  <a:pt x="0" y="0"/>
                </a:moveTo>
                <a:lnTo>
                  <a:pt x="11633992" y="0"/>
                </a:lnTo>
                <a:lnTo>
                  <a:pt x="11633992" y="5874463"/>
                </a:lnTo>
                <a:lnTo>
                  <a:pt x="0" y="5874463"/>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107" name="TextBox 8"/>
          <p:cNvSpPr/>
          <p:nvPr/>
        </p:nvSpPr>
        <p:spPr>
          <a:xfrm>
            <a:off x="720000" y="1488960"/>
            <a:ext cx="16918200" cy="670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281"/>
              </a:lnSpc>
            </a:pPr>
            <a:r>
              <a:rPr lang="pt-PT" sz="4400" b="1" strike="noStrike" spc="-1">
                <a:solidFill>
                  <a:srgbClr val="3F8DDC"/>
                </a:solidFill>
                <a:latin typeface="Arial"/>
                <a:ea typeface="DejaVu Sans"/>
              </a:rPr>
              <a:t>Comunicar os ODS e expandir a sua ação é essencial!</a:t>
            </a:r>
            <a:endParaRPr lang="pt-PT" sz="4400" b="0" strike="noStrike" spc="-1">
              <a:latin typeface="Arial"/>
            </a:endParaRPr>
          </a:p>
        </p:txBody>
      </p:sp>
      <p:sp>
        <p:nvSpPr>
          <p:cNvPr id="108" name="TextBox 9"/>
          <p:cNvSpPr/>
          <p:nvPr/>
        </p:nvSpPr>
        <p:spPr>
          <a:xfrm>
            <a:off x="2748960" y="1914120"/>
            <a:ext cx="12909240" cy="1865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674"/>
              </a:lnSpc>
            </a:pPr>
            <a:endParaRPr lang="pt-PT" sz="1800" b="0" strike="noStrike" spc="-1">
              <a:latin typeface="Arial"/>
            </a:endParaRPr>
          </a:p>
          <a:p>
            <a:pPr algn="just">
              <a:lnSpc>
                <a:spcPts val="3674"/>
              </a:lnSpc>
            </a:pPr>
            <a:r>
              <a:rPr lang="pt-PT" sz="2500" b="0" strike="noStrike" spc="-1">
                <a:solidFill>
                  <a:srgbClr val="000000"/>
                </a:solidFill>
                <a:latin typeface="Arial"/>
                <a:ea typeface="DejaVu Sans"/>
              </a:rPr>
              <a:t>A elaboração do Relatório Comunicação em ODS correspondeu ao desafio lançado pela Associação Nacional de Municípios Portugueses (ANMP) na reunião plenária da Secção de Municípios para os Objetivos de Desenvolvimento Sustentável (janeiro, 2023).</a:t>
            </a:r>
            <a:endParaRPr lang="pt-PT" sz="2500" b="0" strike="noStrike" spc="-1">
              <a:latin typeface="Arial"/>
            </a:endParaRPr>
          </a:p>
        </p:txBody>
      </p:sp>
      <p:pic>
        <p:nvPicPr>
          <p:cNvPr id="109" name="Picture 63"/>
          <p:cNvPicPr/>
          <p:nvPr/>
        </p:nvPicPr>
        <p:blipFill>
          <a:blip r:embed="rId4"/>
          <a:stretch/>
        </p:blipFill>
        <p:spPr>
          <a:xfrm>
            <a:off x="12344400" y="360"/>
            <a:ext cx="6259680" cy="1063800"/>
          </a:xfrm>
          <a:prstGeom prst="rect">
            <a:avLst/>
          </a:prstGeom>
          <a:ln w="0">
            <a:noFill/>
          </a:ln>
        </p:spPr>
      </p:pic>
      <p:sp>
        <p:nvSpPr>
          <p:cNvPr id="110" name="TextBox 1"/>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3</a:t>
            </a:r>
            <a:endParaRPr lang="pt-PT" sz="1800" b="0" strike="noStrike" spc="-1">
              <a:latin typeface="Arial"/>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2"/>
          <p:cNvGrpSpPr/>
          <p:nvPr/>
        </p:nvGrpSpPr>
        <p:grpSpPr>
          <a:xfrm>
            <a:off x="-2243160" y="10080"/>
            <a:ext cx="20529000" cy="12514680"/>
            <a:chOff x="-2243160" y="10080"/>
            <a:chExt cx="20529000" cy="12514680"/>
          </a:xfrm>
        </p:grpSpPr>
        <p:grpSp>
          <p:nvGrpSpPr>
            <p:cNvPr id="112" name="Group 3"/>
            <p:cNvGrpSpPr/>
            <p:nvPr/>
          </p:nvGrpSpPr>
          <p:grpSpPr>
            <a:xfrm>
              <a:off x="0" y="10080"/>
              <a:ext cx="18285840" cy="1018800"/>
              <a:chOff x="0" y="10080"/>
              <a:chExt cx="18285840" cy="1018800"/>
            </a:xfrm>
          </p:grpSpPr>
          <p:sp>
            <p:nvSpPr>
              <p:cNvPr id="113" name="Freeform 4"/>
              <p:cNvSpPr/>
              <p:nvPr/>
            </p:nvSpPr>
            <p:spPr>
              <a:xfrm>
                <a:off x="0" y="1008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14" name="Freeform 5"/>
            <p:cNvSpPr/>
            <p:nvPr/>
          </p:nvSpPr>
          <p:spPr>
            <a:xfrm>
              <a:off x="-2243160" y="7758720"/>
              <a:ext cx="4772880" cy="4766040"/>
            </a:xfrm>
            <a:custGeom>
              <a:avLst/>
              <a:gdLst/>
              <a:ahLst/>
              <a:cxnLst/>
              <a:rect l="l" t="t" r="r" b="b"/>
              <a:pathLst>
                <a:path w="6366555" h="6357499">
                  <a:moveTo>
                    <a:pt x="0" y="0"/>
                  </a:moveTo>
                  <a:lnTo>
                    <a:pt x="6366555" y="0"/>
                  </a:lnTo>
                  <a:lnTo>
                    <a:pt x="6366555" y="6357499"/>
                  </a:lnTo>
                  <a:lnTo>
                    <a:pt x="0" y="635749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115" name="TextBox 6"/>
            <p:cNvSpPr/>
            <p:nvPr/>
          </p:nvSpPr>
          <p:spPr>
            <a:xfrm>
              <a:off x="642960" y="369720"/>
              <a:ext cx="7632000" cy="507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en-US" sz="4000" b="1" strike="noStrike" spc="-1">
                  <a:solidFill>
                    <a:srgbClr val="000000"/>
                  </a:solidFill>
                  <a:latin typeface="Arial"/>
                  <a:ea typeface="DejaVu Sans"/>
                </a:rPr>
                <a:t> 1. ENQUADRAMENTO</a:t>
              </a:r>
              <a:endParaRPr lang="pt-PT" sz="4000" b="0" strike="noStrike" spc="-1">
                <a:latin typeface="Arial"/>
              </a:endParaRPr>
            </a:p>
          </p:txBody>
        </p:sp>
      </p:grpSp>
      <p:sp>
        <p:nvSpPr>
          <p:cNvPr id="116" name="TextBox 7"/>
          <p:cNvSpPr/>
          <p:nvPr/>
        </p:nvSpPr>
        <p:spPr>
          <a:xfrm>
            <a:off x="900000" y="1800000"/>
            <a:ext cx="16558200" cy="669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278"/>
              </a:lnSpc>
            </a:pPr>
            <a:r>
              <a:rPr lang="pt-PT" sz="4400" b="1" strike="noStrike" spc="-1">
                <a:solidFill>
                  <a:srgbClr val="3F8DDC"/>
                </a:solidFill>
                <a:latin typeface="Arial"/>
                <a:ea typeface="DejaVu Sans"/>
              </a:rPr>
              <a:t>Neste tema da Comunicação em ODS procura-se:</a:t>
            </a:r>
            <a:endParaRPr lang="pt-PT" sz="4400" b="0" strike="noStrike" spc="-1">
              <a:latin typeface="Arial"/>
            </a:endParaRPr>
          </a:p>
        </p:txBody>
      </p:sp>
      <p:grpSp>
        <p:nvGrpSpPr>
          <p:cNvPr id="117" name="Group 8"/>
          <p:cNvGrpSpPr/>
          <p:nvPr/>
        </p:nvGrpSpPr>
        <p:grpSpPr>
          <a:xfrm>
            <a:off x="2638800" y="3155760"/>
            <a:ext cx="653040" cy="646920"/>
            <a:chOff x="2638800" y="3155760"/>
            <a:chExt cx="653040" cy="646920"/>
          </a:xfrm>
        </p:grpSpPr>
        <p:grpSp>
          <p:nvGrpSpPr>
            <p:cNvPr id="118" name="Group 9"/>
            <p:cNvGrpSpPr/>
            <p:nvPr/>
          </p:nvGrpSpPr>
          <p:grpSpPr>
            <a:xfrm>
              <a:off x="2638800" y="3155760"/>
              <a:ext cx="653040" cy="646920"/>
              <a:chOff x="2638800" y="3155760"/>
              <a:chExt cx="653040" cy="646920"/>
            </a:xfrm>
          </p:grpSpPr>
          <p:sp>
            <p:nvSpPr>
              <p:cNvPr id="119" name="Freeform 10"/>
              <p:cNvSpPr/>
              <p:nvPr/>
            </p:nvSpPr>
            <p:spPr>
              <a:xfrm>
                <a:off x="2638800" y="31557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20" name="TextBox 11"/>
            <p:cNvSpPr/>
            <p:nvPr/>
          </p:nvSpPr>
          <p:spPr>
            <a:xfrm>
              <a:off x="2784600" y="33444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01</a:t>
              </a:r>
              <a:endParaRPr lang="pt-PT" sz="1729" b="0" strike="noStrike" spc="-1">
                <a:latin typeface="Arial"/>
              </a:endParaRPr>
            </a:p>
          </p:txBody>
        </p:sp>
      </p:grpSp>
      <p:sp>
        <p:nvSpPr>
          <p:cNvPr id="121" name="TextBox 12"/>
          <p:cNvSpPr/>
          <p:nvPr/>
        </p:nvSpPr>
        <p:spPr>
          <a:xfrm>
            <a:off x="3570840" y="3265920"/>
            <a:ext cx="13581360" cy="380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Diagnosticar e refletir sobre a situação atual dos mecanismos de comunicação e divulgação;</a:t>
            </a:r>
            <a:endParaRPr lang="pt-PT" sz="2500" b="0" strike="noStrike" spc="-1">
              <a:latin typeface="Arial"/>
            </a:endParaRPr>
          </a:p>
        </p:txBody>
      </p:sp>
      <p:grpSp>
        <p:nvGrpSpPr>
          <p:cNvPr id="122" name="Group 13"/>
          <p:cNvGrpSpPr/>
          <p:nvPr/>
        </p:nvGrpSpPr>
        <p:grpSpPr>
          <a:xfrm>
            <a:off x="2638800" y="4494240"/>
            <a:ext cx="653040" cy="646920"/>
            <a:chOff x="2638800" y="4494240"/>
            <a:chExt cx="653040" cy="646920"/>
          </a:xfrm>
        </p:grpSpPr>
        <p:grpSp>
          <p:nvGrpSpPr>
            <p:cNvPr id="123" name="Group 14"/>
            <p:cNvGrpSpPr/>
            <p:nvPr/>
          </p:nvGrpSpPr>
          <p:grpSpPr>
            <a:xfrm>
              <a:off x="2638800" y="4494240"/>
              <a:ext cx="653040" cy="646920"/>
              <a:chOff x="2638800" y="4494240"/>
              <a:chExt cx="653040" cy="646920"/>
            </a:xfrm>
          </p:grpSpPr>
          <p:sp>
            <p:nvSpPr>
              <p:cNvPr id="124" name="Freeform 15"/>
              <p:cNvSpPr/>
              <p:nvPr/>
            </p:nvSpPr>
            <p:spPr>
              <a:xfrm>
                <a:off x="2638800" y="449424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25" name="TextBox 16"/>
            <p:cNvSpPr/>
            <p:nvPr/>
          </p:nvSpPr>
          <p:spPr>
            <a:xfrm>
              <a:off x="2784600" y="468324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02</a:t>
              </a:r>
              <a:endParaRPr lang="pt-PT" sz="1729" b="0" strike="noStrike" spc="-1">
                <a:latin typeface="Arial"/>
              </a:endParaRPr>
            </a:p>
          </p:txBody>
        </p:sp>
      </p:grpSp>
      <p:sp>
        <p:nvSpPr>
          <p:cNvPr id="126" name="TextBox 17"/>
          <p:cNvSpPr/>
          <p:nvPr/>
        </p:nvSpPr>
        <p:spPr>
          <a:xfrm>
            <a:off x="3570840" y="4623840"/>
            <a:ext cx="13011120" cy="762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Apresentar estratégias de potencialização da arte de comunicar os ODS nas suas várias dimensões;</a:t>
            </a:r>
            <a:endParaRPr lang="pt-PT" sz="2500" b="0" strike="noStrike" spc="-1">
              <a:latin typeface="Arial"/>
            </a:endParaRPr>
          </a:p>
        </p:txBody>
      </p:sp>
      <p:grpSp>
        <p:nvGrpSpPr>
          <p:cNvPr id="127" name="Group 18"/>
          <p:cNvGrpSpPr/>
          <p:nvPr/>
        </p:nvGrpSpPr>
        <p:grpSpPr>
          <a:xfrm>
            <a:off x="2638800" y="5943600"/>
            <a:ext cx="653040" cy="646920"/>
            <a:chOff x="2638800" y="5943600"/>
            <a:chExt cx="653040" cy="646920"/>
          </a:xfrm>
        </p:grpSpPr>
        <p:grpSp>
          <p:nvGrpSpPr>
            <p:cNvPr id="128" name="Group 19"/>
            <p:cNvGrpSpPr/>
            <p:nvPr/>
          </p:nvGrpSpPr>
          <p:grpSpPr>
            <a:xfrm>
              <a:off x="2638800" y="5943600"/>
              <a:ext cx="653040" cy="646920"/>
              <a:chOff x="2638800" y="5943600"/>
              <a:chExt cx="653040" cy="646920"/>
            </a:xfrm>
          </p:grpSpPr>
          <p:sp>
            <p:nvSpPr>
              <p:cNvPr id="129" name="Freeform 20"/>
              <p:cNvSpPr/>
              <p:nvPr/>
            </p:nvSpPr>
            <p:spPr>
              <a:xfrm>
                <a:off x="2638800" y="594360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30" name="TextBox 21"/>
            <p:cNvSpPr/>
            <p:nvPr/>
          </p:nvSpPr>
          <p:spPr>
            <a:xfrm>
              <a:off x="2784600" y="61326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03</a:t>
              </a:r>
              <a:endParaRPr lang="pt-PT" sz="1729" b="0" strike="noStrike" spc="-1">
                <a:latin typeface="Arial"/>
              </a:endParaRPr>
            </a:p>
          </p:txBody>
        </p:sp>
      </p:grpSp>
      <p:sp>
        <p:nvSpPr>
          <p:cNvPr id="131" name="TextBox 22"/>
          <p:cNvSpPr/>
          <p:nvPr/>
        </p:nvSpPr>
        <p:spPr>
          <a:xfrm>
            <a:off x="3570840" y="6073200"/>
            <a:ext cx="12252240" cy="381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Criar uma ferramenta de trabalho que ajude a otimizar e agilizar meios e processos</a:t>
            </a:r>
            <a:r>
              <a:rPr lang="pt-PT" sz="2500" b="0" strike="noStrike" spc="-1">
                <a:solidFill>
                  <a:srgbClr val="000000"/>
                </a:solidFill>
                <a:latin typeface="Public Sans"/>
                <a:ea typeface="DejaVu Sans"/>
              </a:rPr>
              <a:t>.</a:t>
            </a:r>
            <a:endParaRPr lang="pt-PT" sz="2500" b="0" strike="noStrike" spc="-1">
              <a:latin typeface="Arial"/>
            </a:endParaRPr>
          </a:p>
        </p:txBody>
      </p:sp>
      <p:pic>
        <p:nvPicPr>
          <p:cNvPr id="132" name="Picture 85"/>
          <p:cNvPicPr/>
          <p:nvPr/>
        </p:nvPicPr>
        <p:blipFill>
          <a:blip r:embed="rId3"/>
          <a:stretch/>
        </p:blipFill>
        <p:spPr>
          <a:xfrm>
            <a:off x="12344400" y="360"/>
            <a:ext cx="6259680" cy="1063800"/>
          </a:xfrm>
          <a:prstGeom prst="rect">
            <a:avLst/>
          </a:prstGeom>
          <a:ln w="0">
            <a:noFill/>
          </a:ln>
        </p:spPr>
      </p:pic>
      <p:sp>
        <p:nvSpPr>
          <p:cNvPr id="133" name="TextBox 1"/>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sz="1800" b="1" strike="noStrike" spc="-1">
                <a:solidFill>
                  <a:srgbClr val="000000"/>
                </a:solidFill>
                <a:latin typeface="Arial"/>
                <a:ea typeface="DejaVu Sans"/>
              </a:rPr>
              <a:t>4</a:t>
            </a:r>
            <a:endParaRPr lang="pt-PT" sz="1800" b="0" strike="noStrike" spc="-1">
              <a:latin typeface="Arial"/>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2"/>
          <p:cNvGrpSpPr/>
          <p:nvPr/>
        </p:nvGrpSpPr>
        <p:grpSpPr>
          <a:xfrm>
            <a:off x="0" y="-16560"/>
            <a:ext cx="18285840" cy="1018800"/>
            <a:chOff x="0" y="-16560"/>
            <a:chExt cx="18285840" cy="1018800"/>
          </a:xfrm>
        </p:grpSpPr>
        <p:sp>
          <p:nvSpPr>
            <p:cNvPr id="212" name="Freeform 3"/>
            <p:cNvSpPr/>
            <p:nvPr/>
          </p:nvSpPr>
          <p:spPr>
            <a:xfrm>
              <a:off x="0" y="-1656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213" name="TextBox 6"/>
          <p:cNvSpPr/>
          <p:nvPr/>
        </p:nvSpPr>
        <p:spPr>
          <a:xfrm>
            <a:off x="703440" y="360000"/>
            <a:ext cx="17188200" cy="10430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4000"/>
              </a:lnSpc>
            </a:pPr>
            <a:r>
              <a:rPr lang="pt-PT" sz="4000" b="1" spc="-1" dirty="0">
                <a:solidFill>
                  <a:srgbClr val="000000"/>
                </a:solidFill>
                <a:latin typeface="Arial"/>
                <a:ea typeface="DejaVu Sans"/>
              </a:rPr>
              <a:t>2</a:t>
            </a:r>
            <a:r>
              <a:rPr lang="pt-PT" sz="4000" b="1" strike="noStrike" spc="-1" dirty="0">
                <a:solidFill>
                  <a:srgbClr val="000000"/>
                </a:solidFill>
                <a:latin typeface="Arial"/>
                <a:ea typeface="DejaVu Sans"/>
              </a:rPr>
              <a:t>. METODOLOGIA DE TRABALHO</a:t>
            </a:r>
            <a:endParaRPr lang="pt-PT" sz="4000" b="0" strike="noStrike" spc="-1" dirty="0">
              <a:latin typeface="Arial"/>
            </a:endParaRPr>
          </a:p>
          <a:p>
            <a:pPr>
              <a:lnSpc>
                <a:spcPts val="4000"/>
              </a:lnSpc>
            </a:pPr>
            <a:endParaRPr lang="pt-PT" sz="4000" b="0" strike="noStrike" spc="-1" dirty="0">
              <a:latin typeface="Arial"/>
            </a:endParaRPr>
          </a:p>
        </p:txBody>
      </p:sp>
      <p:pic>
        <p:nvPicPr>
          <p:cNvPr id="214" name="Picture 156"/>
          <p:cNvPicPr/>
          <p:nvPr/>
        </p:nvPicPr>
        <p:blipFill>
          <a:blip r:embed="rId2"/>
          <a:stretch/>
        </p:blipFill>
        <p:spPr>
          <a:xfrm>
            <a:off x="12344400" y="360"/>
            <a:ext cx="6259680" cy="1063800"/>
          </a:xfrm>
          <a:prstGeom prst="rect">
            <a:avLst/>
          </a:prstGeom>
          <a:ln w="0">
            <a:noFill/>
          </a:ln>
        </p:spPr>
      </p:pic>
      <p:sp>
        <p:nvSpPr>
          <p:cNvPr id="215"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sp>
      <p:sp>
        <p:nvSpPr>
          <p:cNvPr id="216"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b="1" spc="-1" dirty="0">
                <a:solidFill>
                  <a:srgbClr val="000000"/>
                </a:solidFill>
                <a:latin typeface="Arial"/>
                <a:ea typeface="DejaVu Sans"/>
              </a:rPr>
              <a:t>5</a:t>
            </a:r>
            <a:endParaRPr lang="pt-PT" sz="1800" b="0" strike="noStrike" spc="-1" dirty="0">
              <a:latin typeface="Arial"/>
            </a:endParaRPr>
          </a:p>
        </p:txBody>
      </p:sp>
      <p:pic>
        <p:nvPicPr>
          <p:cNvPr id="217" name="Picture 216"/>
          <p:cNvPicPr/>
          <p:nvPr/>
        </p:nvPicPr>
        <p:blipFill>
          <a:blip r:embed="rId4"/>
          <a:stretch/>
        </p:blipFill>
        <p:spPr>
          <a:xfrm>
            <a:off x="2880000" y="1260000"/>
            <a:ext cx="15181200" cy="88927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4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Group 1"/>
          <p:cNvGrpSpPr/>
          <p:nvPr/>
        </p:nvGrpSpPr>
        <p:grpSpPr>
          <a:xfrm>
            <a:off x="0" y="-16560"/>
            <a:ext cx="18285840" cy="1018800"/>
            <a:chOff x="0" y="-16560"/>
            <a:chExt cx="18285840" cy="1018800"/>
          </a:xfrm>
        </p:grpSpPr>
        <p:sp>
          <p:nvSpPr>
            <p:cNvPr id="135" name="Freeform 27"/>
            <p:cNvSpPr/>
            <p:nvPr/>
          </p:nvSpPr>
          <p:spPr>
            <a:xfrm>
              <a:off x="0" y="-1656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36" name="TextBox 39"/>
          <p:cNvSpPr/>
          <p:nvPr/>
        </p:nvSpPr>
        <p:spPr>
          <a:xfrm>
            <a:off x="685800" y="253440"/>
            <a:ext cx="11784600" cy="1116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pt-PT" sz="4000" b="1" strike="noStrike" spc="-1">
                <a:solidFill>
                  <a:srgbClr val="000000"/>
                </a:solidFill>
                <a:latin typeface="Arial"/>
                <a:ea typeface="DejaVu Sans"/>
              </a:rPr>
              <a:t>2. A IMPORTÂNCIA DA COMUNICAÇÃO EM ODS </a:t>
            </a:r>
            <a:endParaRPr lang="pt-PT" sz="4000" b="0" strike="noStrike" spc="-1">
              <a:latin typeface="Arial"/>
            </a:endParaRPr>
          </a:p>
          <a:p>
            <a:pPr>
              <a:lnSpc>
                <a:spcPts val="4000"/>
              </a:lnSpc>
            </a:pPr>
            <a:endParaRPr lang="pt-PT" sz="4000" b="0" strike="noStrike" spc="-1">
              <a:latin typeface="Arial"/>
            </a:endParaRPr>
          </a:p>
        </p:txBody>
      </p:sp>
      <p:pic>
        <p:nvPicPr>
          <p:cNvPr id="137" name="Picture 90"/>
          <p:cNvPicPr/>
          <p:nvPr/>
        </p:nvPicPr>
        <p:blipFill>
          <a:blip r:embed="rId2"/>
          <a:stretch/>
        </p:blipFill>
        <p:spPr>
          <a:xfrm>
            <a:off x="2478240" y="2286000"/>
            <a:ext cx="13084200" cy="6399360"/>
          </a:xfrm>
          <a:prstGeom prst="rect">
            <a:avLst/>
          </a:prstGeom>
          <a:ln w="0">
            <a:noFill/>
          </a:ln>
        </p:spPr>
      </p:pic>
      <p:pic>
        <p:nvPicPr>
          <p:cNvPr id="138" name="Picture 91"/>
          <p:cNvPicPr/>
          <p:nvPr/>
        </p:nvPicPr>
        <p:blipFill>
          <a:blip r:embed="rId3"/>
          <a:stretch/>
        </p:blipFill>
        <p:spPr>
          <a:xfrm>
            <a:off x="12344400" y="360"/>
            <a:ext cx="6259680" cy="1063800"/>
          </a:xfrm>
          <a:prstGeom prst="rect">
            <a:avLst/>
          </a:prstGeom>
          <a:ln w="0">
            <a:noFill/>
          </a:ln>
        </p:spPr>
      </p:pic>
      <p:grpSp>
        <p:nvGrpSpPr>
          <p:cNvPr id="139" name="Group 2"/>
          <p:cNvGrpSpPr/>
          <p:nvPr/>
        </p:nvGrpSpPr>
        <p:grpSpPr>
          <a:xfrm>
            <a:off x="-2243160" y="10080"/>
            <a:ext cx="20529000" cy="12514680"/>
            <a:chOff x="-2243160" y="10080"/>
            <a:chExt cx="20529000" cy="12514680"/>
          </a:xfrm>
        </p:grpSpPr>
        <p:grpSp>
          <p:nvGrpSpPr>
            <p:cNvPr id="140" name="Group 3"/>
            <p:cNvGrpSpPr/>
            <p:nvPr/>
          </p:nvGrpSpPr>
          <p:grpSpPr>
            <a:xfrm>
              <a:off x="0" y="10080"/>
              <a:ext cx="18285840" cy="1018800"/>
              <a:chOff x="0" y="10080"/>
              <a:chExt cx="18285840" cy="1018800"/>
            </a:xfrm>
          </p:grpSpPr>
          <p:sp>
            <p:nvSpPr>
              <p:cNvPr id="141" name="Freeform 4"/>
              <p:cNvSpPr/>
              <p:nvPr/>
            </p:nvSpPr>
            <p:spPr>
              <a:xfrm>
                <a:off x="0" y="1008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42" name="Freeform 5"/>
            <p:cNvSpPr/>
            <p:nvPr/>
          </p:nvSpPr>
          <p:spPr>
            <a:xfrm>
              <a:off x="-2243160" y="7758720"/>
              <a:ext cx="4772880" cy="4766040"/>
            </a:xfrm>
            <a:custGeom>
              <a:avLst/>
              <a:gdLst/>
              <a:ahLst/>
              <a:cxnLst/>
              <a:rect l="l" t="t" r="r" b="b"/>
              <a:pathLst>
                <a:path w="6366555" h="6357499">
                  <a:moveTo>
                    <a:pt x="0" y="0"/>
                  </a:moveTo>
                  <a:lnTo>
                    <a:pt x="6366555" y="0"/>
                  </a:lnTo>
                  <a:lnTo>
                    <a:pt x="6366555" y="6357499"/>
                  </a:lnTo>
                  <a:lnTo>
                    <a:pt x="0" y="6357499"/>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43" name="TextBox 6"/>
            <p:cNvSpPr/>
            <p:nvPr/>
          </p:nvSpPr>
          <p:spPr>
            <a:xfrm>
              <a:off x="393841" y="282265"/>
              <a:ext cx="11950560" cy="10430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ts val="4000"/>
                </a:lnSpc>
              </a:pPr>
              <a:r>
                <a:rPr lang="pt-PT" sz="4000" b="1" spc="-1" dirty="0">
                  <a:solidFill>
                    <a:srgbClr val="000000"/>
                  </a:solidFill>
                </a:rPr>
                <a:t>3. A IMPORTÂNCIA DA COMUNICAÇÃO EM ODS </a:t>
              </a:r>
              <a:endParaRPr lang="pt-PT" sz="4000" spc="-1" dirty="0"/>
            </a:p>
            <a:p>
              <a:pPr>
                <a:lnSpc>
                  <a:spcPts val="4000"/>
                </a:lnSpc>
              </a:pPr>
              <a:endParaRPr lang="pt-PT" sz="4000" b="0" strike="noStrike" spc="-1" dirty="0">
                <a:latin typeface="Arial"/>
              </a:endParaRPr>
            </a:p>
          </p:txBody>
        </p:sp>
      </p:grpSp>
      <p:sp>
        <p:nvSpPr>
          <p:cNvPr id="144" name="TextBox 6"/>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b="1" spc="-1" dirty="0">
                <a:solidFill>
                  <a:srgbClr val="000000"/>
                </a:solidFill>
                <a:latin typeface="Arial"/>
                <a:ea typeface="DejaVu Sans"/>
              </a:rPr>
              <a:t>6</a:t>
            </a:r>
            <a:endParaRPr lang="pt-PT" sz="1800" b="0" strike="noStrike" spc="-1" dirty="0">
              <a:latin typeface="Arial"/>
            </a:endParaRPr>
          </a:p>
        </p:txBody>
      </p:sp>
      <p:pic>
        <p:nvPicPr>
          <p:cNvPr id="13" name="Picture 85"/>
          <p:cNvPicPr/>
          <p:nvPr/>
        </p:nvPicPr>
        <p:blipFill>
          <a:blip r:embed="rId3"/>
          <a:stretch/>
        </p:blipFill>
        <p:spPr>
          <a:xfrm>
            <a:off x="12360034" y="-3544"/>
            <a:ext cx="6259680" cy="1063800"/>
          </a:xfrm>
          <a:prstGeom prst="rect">
            <a:avLst/>
          </a:prstGeom>
          <a:ln w="0">
            <a:noFill/>
          </a:ln>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2"/>
          <p:cNvGrpSpPr/>
          <p:nvPr/>
        </p:nvGrpSpPr>
        <p:grpSpPr>
          <a:xfrm>
            <a:off x="0" y="-64080"/>
            <a:ext cx="18285840" cy="1018800"/>
            <a:chOff x="0" y="-64080"/>
            <a:chExt cx="18285840" cy="1018800"/>
          </a:xfrm>
        </p:grpSpPr>
        <p:sp>
          <p:nvSpPr>
            <p:cNvPr id="146" name="Freeform 3"/>
            <p:cNvSpPr/>
            <p:nvPr/>
          </p:nvSpPr>
          <p:spPr>
            <a:xfrm>
              <a:off x="0" y="-6408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147" name="Group 7"/>
          <p:cNvGrpSpPr/>
          <p:nvPr/>
        </p:nvGrpSpPr>
        <p:grpSpPr>
          <a:xfrm>
            <a:off x="2970000" y="4570560"/>
            <a:ext cx="653040" cy="646920"/>
            <a:chOff x="2970000" y="4570560"/>
            <a:chExt cx="653040" cy="646920"/>
          </a:xfrm>
        </p:grpSpPr>
        <p:grpSp>
          <p:nvGrpSpPr>
            <p:cNvPr id="148" name="Group 8"/>
            <p:cNvGrpSpPr/>
            <p:nvPr/>
          </p:nvGrpSpPr>
          <p:grpSpPr>
            <a:xfrm>
              <a:off x="2970000" y="4570560"/>
              <a:ext cx="653040" cy="646920"/>
              <a:chOff x="2970000" y="4570560"/>
              <a:chExt cx="653040" cy="646920"/>
            </a:xfrm>
          </p:grpSpPr>
          <p:sp>
            <p:nvSpPr>
              <p:cNvPr id="149" name="Freeform 9"/>
              <p:cNvSpPr/>
              <p:nvPr/>
            </p:nvSpPr>
            <p:spPr>
              <a:xfrm>
                <a:off x="2970000" y="45705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50" name="TextBox 10"/>
            <p:cNvSpPr/>
            <p:nvPr/>
          </p:nvSpPr>
          <p:spPr>
            <a:xfrm>
              <a:off x="3115800" y="47592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01</a:t>
              </a:r>
              <a:endParaRPr lang="pt-PT" sz="1729" b="0" strike="noStrike" spc="-1">
                <a:latin typeface="Arial"/>
              </a:endParaRPr>
            </a:p>
          </p:txBody>
        </p:sp>
      </p:grpSp>
      <p:grpSp>
        <p:nvGrpSpPr>
          <p:cNvPr id="151" name="Group 11"/>
          <p:cNvGrpSpPr/>
          <p:nvPr/>
        </p:nvGrpSpPr>
        <p:grpSpPr>
          <a:xfrm>
            <a:off x="2970000" y="5673960"/>
            <a:ext cx="653040" cy="646920"/>
            <a:chOff x="2970000" y="5673960"/>
            <a:chExt cx="653040" cy="646920"/>
          </a:xfrm>
        </p:grpSpPr>
        <p:grpSp>
          <p:nvGrpSpPr>
            <p:cNvPr id="152" name="Group 12"/>
            <p:cNvGrpSpPr/>
            <p:nvPr/>
          </p:nvGrpSpPr>
          <p:grpSpPr>
            <a:xfrm>
              <a:off x="2970000" y="5673960"/>
              <a:ext cx="653040" cy="646920"/>
              <a:chOff x="2970000" y="5673960"/>
              <a:chExt cx="653040" cy="646920"/>
            </a:xfrm>
          </p:grpSpPr>
          <p:sp>
            <p:nvSpPr>
              <p:cNvPr id="153" name="Freeform 13"/>
              <p:cNvSpPr/>
              <p:nvPr/>
            </p:nvSpPr>
            <p:spPr>
              <a:xfrm>
                <a:off x="2970000" y="56739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54" name="TextBox 14"/>
            <p:cNvSpPr/>
            <p:nvPr/>
          </p:nvSpPr>
          <p:spPr>
            <a:xfrm>
              <a:off x="3115800" y="58626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02</a:t>
              </a:r>
              <a:endParaRPr lang="pt-PT" sz="1729" b="0" strike="noStrike" spc="-1">
                <a:latin typeface="Arial"/>
              </a:endParaRPr>
            </a:p>
          </p:txBody>
        </p:sp>
      </p:grpSp>
      <p:grpSp>
        <p:nvGrpSpPr>
          <p:cNvPr id="155" name="Group 15"/>
          <p:cNvGrpSpPr/>
          <p:nvPr/>
        </p:nvGrpSpPr>
        <p:grpSpPr>
          <a:xfrm>
            <a:off x="2970000" y="6847920"/>
            <a:ext cx="653040" cy="646920"/>
            <a:chOff x="2970000" y="6847920"/>
            <a:chExt cx="653040" cy="646920"/>
          </a:xfrm>
        </p:grpSpPr>
        <p:grpSp>
          <p:nvGrpSpPr>
            <p:cNvPr id="156" name="Group 16"/>
            <p:cNvGrpSpPr/>
            <p:nvPr/>
          </p:nvGrpSpPr>
          <p:grpSpPr>
            <a:xfrm>
              <a:off x="2970000" y="6847920"/>
              <a:ext cx="653040" cy="646920"/>
              <a:chOff x="2970000" y="6847920"/>
              <a:chExt cx="653040" cy="646920"/>
            </a:xfrm>
          </p:grpSpPr>
          <p:sp>
            <p:nvSpPr>
              <p:cNvPr id="157" name="Freeform 17"/>
              <p:cNvSpPr/>
              <p:nvPr/>
            </p:nvSpPr>
            <p:spPr>
              <a:xfrm>
                <a:off x="2970000" y="68479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58" name="TextBox 18"/>
            <p:cNvSpPr/>
            <p:nvPr/>
          </p:nvSpPr>
          <p:spPr>
            <a:xfrm>
              <a:off x="3115800" y="70369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03</a:t>
              </a:r>
              <a:endParaRPr lang="pt-PT" sz="1729" b="0" strike="noStrike" spc="-1">
                <a:latin typeface="Arial"/>
              </a:endParaRPr>
            </a:p>
          </p:txBody>
        </p:sp>
      </p:grpSp>
      <p:grpSp>
        <p:nvGrpSpPr>
          <p:cNvPr id="159" name="Group 19"/>
          <p:cNvGrpSpPr/>
          <p:nvPr/>
        </p:nvGrpSpPr>
        <p:grpSpPr>
          <a:xfrm>
            <a:off x="2970000" y="8149320"/>
            <a:ext cx="653040" cy="646920"/>
            <a:chOff x="2970000" y="8149320"/>
            <a:chExt cx="653040" cy="646920"/>
          </a:xfrm>
        </p:grpSpPr>
        <p:grpSp>
          <p:nvGrpSpPr>
            <p:cNvPr id="160" name="Group 20"/>
            <p:cNvGrpSpPr/>
            <p:nvPr/>
          </p:nvGrpSpPr>
          <p:grpSpPr>
            <a:xfrm>
              <a:off x="2970000" y="8149320"/>
              <a:ext cx="653040" cy="646920"/>
              <a:chOff x="2970000" y="8149320"/>
              <a:chExt cx="653040" cy="646920"/>
            </a:xfrm>
          </p:grpSpPr>
          <p:sp>
            <p:nvSpPr>
              <p:cNvPr id="161" name="Freeform 21"/>
              <p:cNvSpPr/>
              <p:nvPr/>
            </p:nvSpPr>
            <p:spPr>
              <a:xfrm>
                <a:off x="2970000" y="81493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62" name="TextBox 22"/>
            <p:cNvSpPr/>
            <p:nvPr/>
          </p:nvSpPr>
          <p:spPr>
            <a:xfrm>
              <a:off x="3115800" y="83383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04</a:t>
              </a:r>
              <a:endParaRPr lang="pt-PT" sz="1729" b="0" strike="noStrike" spc="-1">
                <a:latin typeface="Arial"/>
              </a:endParaRPr>
            </a:p>
          </p:txBody>
        </p:sp>
      </p:grpSp>
      <p:sp>
        <p:nvSpPr>
          <p:cNvPr id="163" name="TextBox 23"/>
          <p:cNvSpPr/>
          <p:nvPr/>
        </p:nvSpPr>
        <p:spPr>
          <a:xfrm>
            <a:off x="4015800" y="4718880"/>
            <a:ext cx="12114360" cy="380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Os ODS e respetiva comunicação devem ser uma prioridade para os municípios;</a:t>
            </a:r>
            <a:endParaRPr lang="pt-PT" sz="2500" b="0" strike="noStrike" spc="-1">
              <a:latin typeface="Arial"/>
            </a:endParaRPr>
          </a:p>
        </p:txBody>
      </p:sp>
      <p:sp>
        <p:nvSpPr>
          <p:cNvPr id="164" name="TextBox 24"/>
          <p:cNvSpPr/>
          <p:nvPr/>
        </p:nvSpPr>
        <p:spPr>
          <a:xfrm>
            <a:off x="4015800" y="6939000"/>
            <a:ext cx="12471120" cy="762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Importante a promoção de práticas e ações para o desenvolvimento sustentável </a:t>
            </a:r>
            <a:endParaRPr lang="pt-PT" sz="2500" b="0" strike="noStrike" spc="-1">
              <a:latin typeface="Arial"/>
            </a:endParaRPr>
          </a:p>
          <a:p>
            <a:pPr>
              <a:lnSpc>
                <a:spcPts val="2999"/>
              </a:lnSpc>
            </a:pPr>
            <a:r>
              <a:rPr lang="pt-PT" sz="2500" b="0" strike="noStrike" spc="-1">
                <a:solidFill>
                  <a:srgbClr val="000000"/>
                </a:solidFill>
                <a:latin typeface="Arial"/>
                <a:ea typeface="DejaVu Sans"/>
              </a:rPr>
              <a:t>nos 5 P’: Planeta, Pessoas, Prosperidade, Paz e Parcerias;</a:t>
            </a:r>
            <a:endParaRPr lang="pt-PT" sz="2500" b="0" strike="noStrike" spc="-1">
              <a:latin typeface="Arial"/>
            </a:endParaRPr>
          </a:p>
        </p:txBody>
      </p:sp>
      <p:sp>
        <p:nvSpPr>
          <p:cNvPr id="165" name="TextBox 25"/>
          <p:cNvSpPr/>
          <p:nvPr/>
        </p:nvSpPr>
        <p:spPr>
          <a:xfrm>
            <a:off x="4015800" y="8139960"/>
            <a:ext cx="12471120" cy="761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Incorporar medidas e meios para a sensibilização da comunicação e divulgação </a:t>
            </a:r>
            <a:endParaRPr lang="pt-PT" sz="2500" b="0" strike="noStrike" spc="-1">
              <a:latin typeface="Arial"/>
            </a:endParaRPr>
          </a:p>
          <a:p>
            <a:pPr>
              <a:lnSpc>
                <a:spcPts val="2999"/>
              </a:lnSpc>
            </a:pPr>
            <a:r>
              <a:rPr lang="pt-PT" sz="2500" b="0" strike="noStrike" spc="-1">
                <a:solidFill>
                  <a:srgbClr val="000000"/>
                </a:solidFill>
                <a:latin typeface="Arial"/>
                <a:ea typeface="DejaVu Sans"/>
              </a:rPr>
              <a:t>dos ODS na dinâmica interna.</a:t>
            </a:r>
            <a:endParaRPr lang="pt-PT" sz="2500" b="0" strike="noStrike" spc="-1">
              <a:latin typeface="Arial"/>
            </a:endParaRPr>
          </a:p>
        </p:txBody>
      </p:sp>
      <p:sp>
        <p:nvSpPr>
          <p:cNvPr id="166" name="TextBox 26"/>
          <p:cNvSpPr/>
          <p:nvPr/>
        </p:nvSpPr>
        <p:spPr>
          <a:xfrm>
            <a:off x="4015800" y="5791680"/>
            <a:ext cx="10128600" cy="380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Executivo, dirigentes e trabalhadores são essenciais neste processo;</a:t>
            </a:r>
            <a:endParaRPr lang="pt-PT" sz="2500" b="0" strike="noStrike" spc="-1">
              <a:latin typeface="Arial"/>
            </a:endParaRPr>
          </a:p>
        </p:txBody>
      </p:sp>
      <p:pic>
        <p:nvPicPr>
          <p:cNvPr id="167" name="Picture 115"/>
          <p:cNvPicPr/>
          <p:nvPr/>
        </p:nvPicPr>
        <p:blipFill>
          <a:blip r:embed="rId2"/>
          <a:stretch/>
        </p:blipFill>
        <p:spPr>
          <a:xfrm>
            <a:off x="4114800" y="1802520"/>
            <a:ext cx="9371160" cy="2310840"/>
          </a:xfrm>
          <a:prstGeom prst="rect">
            <a:avLst/>
          </a:prstGeom>
          <a:ln w="0">
            <a:noFill/>
          </a:ln>
        </p:spPr>
      </p:pic>
      <p:pic>
        <p:nvPicPr>
          <p:cNvPr id="168" name="Picture 116"/>
          <p:cNvPicPr/>
          <p:nvPr/>
        </p:nvPicPr>
        <p:blipFill>
          <a:blip r:embed="rId3"/>
          <a:stretch/>
        </p:blipFill>
        <p:spPr>
          <a:xfrm>
            <a:off x="12344400" y="360"/>
            <a:ext cx="6259680" cy="1063800"/>
          </a:xfrm>
          <a:prstGeom prst="rect">
            <a:avLst/>
          </a:prstGeom>
          <a:ln w="0">
            <a:noFill/>
          </a:ln>
        </p:spPr>
      </p:pic>
      <p:sp>
        <p:nvSpPr>
          <p:cNvPr id="169" name="TextBox 42"/>
          <p:cNvSpPr/>
          <p:nvPr/>
        </p:nvSpPr>
        <p:spPr>
          <a:xfrm>
            <a:off x="685800" y="253440"/>
            <a:ext cx="11784600" cy="1116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pt-PT" sz="4000" b="1" strike="noStrike" spc="-1">
                <a:solidFill>
                  <a:srgbClr val="000000"/>
                </a:solidFill>
                <a:latin typeface="Arial"/>
                <a:ea typeface="DejaVu Sans"/>
              </a:rPr>
              <a:t>2. A IMPORTÂNCIA DA COMUNICAÇÃO EM ODS </a:t>
            </a:r>
            <a:endParaRPr lang="pt-PT" sz="4000" b="0" strike="noStrike" spc="-1">
              <a:latin typeface="Arial"/>
            </a:endParaRPr>
          </a:p>
          <a:p>
            <a:pPr>
              <a:lnSpc>
                <a:spcPts val="4000"/>
              </a:lnSpc>
            </a:pPr>
            <a:endParaRPr lang="pt-PT" sz="4000" b="0" strike="noStrike" spc="-1">
              <a:latin typeface="Arial"/>
            </a:endParaRPr>
          </a:p>
        </p:txBody>
      </p:sp>
      <p:grpSp>
        <p:nvGrpSpPr>
          <p:cNvPr id="170" name="Group 2"/>
          <p:cNvGrpSpPr/>
          <p:nvPr/>
        </p:nvGrpSpPr>
        <p:grpSpPr>
          <a:xfrm>
            <a:off x="-2243160" y="-3544"/>
            <a:ext cx="20529000" cy="12528304"/>
            <a:chOff x="-2243160" y="-3544"/>
            <a:chExt cx="20529000" cy="12528304"/>
          </a:xfrm>
        </p:grpSpPr>
        <p:grpSp>
          <p:nvGrpSpPr>
            <p:cNvPr id="171" name="Group 3"/>
            <p:cNvGrpSpPr/>
            <p:nvPr/>
          </p:nvGrpSpPr>
          <p:grpSpPr>
            <a:xfrm>
              <a:off x="0" y="-3544"/>
              <a:ext cx="18285840" cy="1018800"/>
              <a:chOff x="0" y="-3544"/>
              <a:chExt cx="18285840" cy="1018800"/>
            </a:xfrm>
          </p:grpSpPr>
          <p:sp>
            <p:nvSpPr>
              <p:cNvPr id="172" name="Freeform 4"/>
              <p:cNvSpPr/>
              <p:nvPr/>
            </p:nvSpPr>
            <p:spPr>
              <a:xfrm>
                <a:off x="0" y="-3544"/>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73" name="Freeform 5"/>
            <p:cNvSpPr/>
            <p:nvPr/>
          </p:nvSpPr>
          <p:spPr>
            <a:xfrm>
              <a:off x="-2243160" y="7758720"/>
              <a:ext cx="4772880" cy="4766040"/>
            </a:xfrm>
            <a:custGeom>
              <a:avLst/>
              <a:gdLst/>
              <a:ahLst/>
              <a:cxnLst/>
              <a:rect l="l" t="t" r="r" b="b"/>
              <a:pathLst>
                <a:path w="6366555" h="6357499">
                  <a:moveTo>
                    <a:pt x="0" y="0"/>
                  </a:moveTo>
                  <a:lnTo>
                    <a:pt x="6366555" y="0"/>
                  </a:lnTo>
                  <a:lnTo>
                    <a:pt x="6366555" y="6357499"/>
                  </a:lnTo>
                  <a:lnTo>
                    <a:pt x="0" y="6357499"/>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174" name="TextBox 6"/>
            <p:cNvSpPr/>
            <p:nvPr/>
          </p:nvSpPr>
          <p:spPr>
            <a:xfrm>
              <a:off x="296150" y="272030"/>
              <a:ext cx="12462468" cy="5300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ts val="4000"/>
                </a:lnSpc>
              </a:pPr>
              <a:r>
                <a:rPr lang="en-US" sz="4000" b="1" strike="noStrike" spc="-1" dirty="0">
                  <a:solidFill>
                    <a:srgbClr val="000000"/>
                  </a:solidFill>
                  <a:latin typeface="Arial"/>
                  <a:ea typeface="DejaVu Sans"/>
                </a:rPr>
                <a:t> </a:t>
              </a:r>
              <a:r>
                <a:rPr lang="pt-PT" sz="4000" b="1" spc="-1" dirty="0">
                  <a:solidFill>
                    <a:srgbClr val="000000"/>
                  </a:solidFill>
                </a:rPr>
                <a:t>3. A IMPORTÂNCIA DA COMUNICAÇÃO EM ODS </a:t>
              </a:r>
              <a:endParaRPr lang="pt-PT" sz="4000" spc="-1" dirty="0"/>
            </a:p>
          </p:txBody>
        </p:sp>
      </p:grpSp>
      <p:sp>
        <p:nvSpPr>
          <p:cNvPr id="175" name="TextBox 6"/>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b="1" spc="-1" dirty="0">
                <a:solidFill>
                  <a:srgbClr val="000000"/>
                </a:solidFill>
                <a:latin typeface="Arial"/>
                <a:ea typeface="DejaVu Sans"/>
              </a:rPr>
              <a:t>7</a:t>
            </a:r>
            <a:endParaRPr lang="pt-PT" sz="1800" b="0" strike="noStrike" spc="-1" dirty="0">
              <a:latin typeface="Arial"/>
            </a:endParaRPr>
          </a:p>
        </p:txBody>
      </p:sp>
      <p:pic>
        <p:nvPicPr>
          <p:cNvPr id="33" name="Picture 85"/>
          <p:cNvPicPr/>
          <p:nvPr/>
        </p:nvPicPr>
        <p:blipFill>
          <a:blip r:embed="rId3"/>
          <a:stretch/>
        </p:blipFill>
        <p:spPr>
          <a:xfrm>
            <a:off x="12379572" y="-3544"/>
            <a:ext cx="6259680" cy="10638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p15="http://schemas.microsoft.com/office/powerpoint/2012/main" xmlns="">
      <p:transition spd="med">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2"/>
          <p:cNvGrpSpPr/>
          <p:nvPr/>
        </p:nvGrpSpPr>
        <p:grpSpPr>
          <a:xfrm>
            <a:off x="720" y="-39240"/>
            <a:ext cx="18285840" cy="1018800"/>
            <a:chOff x="720" y="-39240"/>
            <a:chExt cx="18285840" cy="1018800"/>
          </a:xfrm>
        </p:grpSpPr>
        <p:sp>
          <p:nvSpPr>
            <p:cNvPr id="177" name="Freeform 3"/>
            <p:cNvSpPr/>
            <p:nvPr/>
          </p:nvSpPr>
          <p:spPr>
            <a:xfrm>
              <a:off x="720" y="-3924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grpSp>
        <p:nvGrpSpPr>
          <p:cNvPr id="178" name="Group 5"/>
          <p:cNvGrpSpPr/>
          <p:nvPr/>
        </p:nvGrpSpPr>
        <p:grpSpPr>
          <a:xfrm>
            <a:off x="2970000" y="4570560"/>
            <a:ext cx="653040" cy="646920"/>
            <a:chOff x="2970000" y="4570560"/>
            <a:chExt cx="653040" cy="646920"/>
          </a:xfrm>
        </p:grpSpPr>
        <p:grpSp>
          <p:nvGrpSpPr>
            <p:cNvPr id="179" name="Group 6"/>
            <p:cNvGrpSpPr/>
            <p:nvPr/>
          </p:nvGrpSpPr>
          <p:grpSpPr>
            <a:xfrm>
              <a:off x="2970000" y="4570560"/>
              <a:ext cx="653040" cy="646920"/>
              <a:chOff x="2970000" y="4570560"/>
              <a:chExt cx="653040" cy="646920"/>
            </a:xfrm>
          </p:grpSpPr>
          <p:sp>
            <p:nvSpPr>
              <p:cNvPr id="180" name="Freeform 7"/>
              <p:cNvSpPr/>
              <p:nvPr/>
            </p:nvSpPr>
            <p:spPr>
              <a:xfrm>
                <a:off x="2970000" y="45705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81" name="TextBox 8"/>
            <p:cNvSpPr/>
            <p:nvPr/>
          </p:nvSpPr>
          <p:spPr>
            <a:xfrm>
              <a:off x="3115800" y="47592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01</a:t>
              </a:r>
              <a:endParaRPr lang="pt-PT" sz="1729" b="0" strike="noStrike" spc="-1">
                <a:latin typeface="Arial"/>
              </a:endParaRPr>
            </a:p>
          </p:txBody>
        </p:sp>
      </p:grpSp>
      <p:grpSp>
        <p:nvGrpSpPr>
          <p:cNvPr id="182" name="Group 9"/>
          <p:cNvGrpSpPr/>
          <p:nvPr/>
        </p:nvGrpSpPr>
        <p:grpSpPr>
          <a:xfrm>
            <a:off x="2970000" y="5673960"/>
            <a:ext cx="653040" cy="646920"/>
            <a:chOff x="2970000" y="5673960"/>
            <a:chExt cx="653040" cy="646920"/>
          </a:xfrm>
        </p:grpSpPr>
        <p:grpSp>
          <p:nvGrpSpPr>
            <p:cNvPr id="183" name="Group 10"/>
            <p:cNvGrpSpPr/>
            <p:nvPr/>
          </p:nvGrpSpPr>
          <p:grpSpPr>
            <a:xfrm>
              <a:off x="2970000" y="5673960"/>
              <a:ext cx="653040" cy="646920"/>
              <a:chOff x="2970000" y="5673960"/>
              <a:chExt cx="653040" cy="646920"/>
            </a:xfrm>
          </p:grpSpPr>
          <p:sp>
            <p:nvSpPr>
              <p:cNvPr id="184" name="Freeform 11"/>
              <p:cNvSpPr/>
              <p:nvPr/>
            </p:nvSpPr>
            <p:spPr>
              <a:xfrm>
                <a:off x="2970000" y="567396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85" name="TextBox 12"/>
            <p:cNvSpPr/>
            <p:nvPr/>
          </p:nvSpPr>
          <p:spPr>
            <a:xfrm>
              <a:off x="3115800" y="586260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02</a:t>
              </a:r>
              <a:endParaRPr lang="pt-PT" sz="1729" b="0" strike="noStrike" spc="-1">
                <a:latin typeface="Arial"/>
              </a:endParaRPr>
            </a:p>
          </p:txBody>
        </p:sp>
      </p:grpSp>
      <p:grpSp>
        <p:nvGrpSpPr>
          <p:cNvPr id="186" name="Group 13"/>
          <p:cNvGrpSpPr/>
          <p:nvPr/>
        </p:nvGrpSpPr>
        <p:grpSpPr>
          <a:xfrm>
            <a:off x="2970000" y="6847920"/>
            <a:ext cx="653040" cy="646920"/>
            <a:chOff x="2970000" y="6847920"/>
            <a:chExt cx="653040" cy="646920"/>
          </a:xfrm>
        </p:grpSpPr>
        <p:grpSp>
          <p:nvGrpSpPr>
            <p:cNvPr id="187" name="Group 14"/>
            <p:cNvGrpSpPr/>
            <p:nvPr/>
          </p:nvGrpSpPr>
          <p:grpSpPr>
            <a:xfrm>
              <a:off x="2970000" y="6847920"/>
              <a:ext cx="653040" cy="646920"/>
              <a:chOff x="2970000" y="6847920"/>
              <a:chExt cx="653040" cy="646920"/>
            </a:xfrm>
          </p:grpSpPr>
          <p:sp>
            <p:nvSpPr>
              <p:cNvPr id="188" name="Freeform 15"/>
              <p:cNvSpPr/>
              <p:nvPr/>
            </p:nvSpPr>
            <p:spPr>
              <a:xfrm>
                <a:off x="2970000" y="68479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89" name="TextBox 16"/>
            <p:cNvSpPr/>
            <p:nvPr/>
          </p:nvSpPr>
          <p:spPr>
            <a:xfrm>
              <a:off x="3115800" y="70369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03</a:t>
              </a:r>
              <a:endParaRPr lang="pt-PT" sz="1729" b="0" strike="noStrike" spc="-1">
                <a:latin typeface="Arial"/>
              </a:endParaRPr>
            </a:p>
          </p:txBody>
        </p:sp>
      </p:grpSp>
      <p:grpSp>
        <p:nvGrpSpPr>
          <p:cNvPr id="190" name="Group 17"/>
          <p:cNvGrpSpPr/>
          <p:nvPr/>
        </p:nvGrpSpPr>
        <p:grpSpPr>
          <a:xfrm>
            <a:off x="2970000" y="8149320"/>
            <a:ext cx="653040" cy="646920"/>
            <a:chOff x="2970000" y="8149320"/>
            <a:chExt cx="653040" cy="646920"/>
          </a:xfrm>
        </p:grpSpPr>
        <p:grpSp>
          <p:nvGrpSpPr>
            <p:cNvPr id="191" name="Group 18"/>
            <p:cNvGrpSpPr/>
            <p:nvPr/>
          </p:nvGrpSpPr>
          <p:grpSpPr>
            <a:xfrm>
              <a:off x="2970000" y="8149320"/>
              <a:ext cx="653040" cy="646920"/>
              <a:chOff x="2970000" y="8149320"/>
              <a:chExt cx="653040" cy="646920"/>
            </a:xfrm>
          </p:grpSpPr>
          <p:sp>
            <p:nvSpPr>
              <p:cNvPr id="192" name="Freeform 19"/>
              <p:cNvSpPr/>
              <p:nvPr/>
            </p:nvSpPr>
            <p:spPr>
              <a:xfrm>
                <a:off x="2970000" y="8149320"/>
                <a:ext cx="653040" cy="64692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193" name="TextBox 20"/>
            <p:cNvSpPr/>
            <p:nvPr/>
          </p:nvSpPr>
          <p:spPr>
            <a:xfrm>
              <a:off x="3115800" y="8338320"/>
              <a:ext cx="361800" cy="262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2072"/>
                </a:lnSpc>
              </a:pPr>
              <a:r>
                <a:rPr lang="en-US" sz="1729" b="0" strike="noStrike" spc="-1">
                  <a:solidFill>
                    <a:srgbClr val="FFFFFF"/>
                  </a:solidFill>
                  <a:latin typeface="Public Sans"/>
                  <a:ea typeface="DejaVu Sans"/>
                </a:rPr>
                <a:t>04</a:t>
              </a:r>
              <a:endParaRPr lang="pt-PT" sz="1729" b="0" strike="noStrike" spc="-1">
                <a:latin typeface="Arial"/>
              </a:endParaRPr>
            </a:p>
          </p:txBody>
        </p:sp>
      </p:grpSp>
      <p:sp>
        <p:nvSpPr>
          <p:cNvPr id="194" name="TextBox 23"/>
          <p:cNvSpPr/>
          <p:nvPr/>
        </p:nvSpPr>
        <p:spPr>
          <a:xfrm>
            <a:off x="4156920" y="4572000"/>
            <a:ext cx="11843640" cy="761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Os ODS e respetiva comunicação devem alcançar de modo eficiente o público externo à organização;</a:t>
            </a:r>
            <a:endParaRPr lang="pt-PT" sz="2500" b="0" strike="noStrike" spc="-1">
              <a:latin typeface="Arial"/>
            </a:endParaRPr>
          </a:p>
        </p:txBody>
      </p:sp>
      <p:sp>
        <p:nvSpPr>
          <p:cNvPr id="195" name="TextBox 24"/>
          <p:cNvSpPr/>
          <p:nvPr/>
        </p:nvSpPr>
        <p:spPr>
          <a:xfrm>
            <a:off x="4129200" y="6838560"/>
            <a:ext cx="11881800" cy="762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2999"/>
              </a:lnSpc>
            </a:pPr>
            <a:r>
              <a:rPr lang="pt-PT" sz="2500" b="0" strike="noStrike" spc="-1">
                <a:solidFill>
                  <a:srgbClr val="000000"/>
                </a:solidFill>
                <a:latin typeface="Arial"/>
                <a:ea typeface="DejaVu Sans"/>
              </a:rPr>
              <a:t>Promoção dos ODS e operacionalização de ações junto de escolas, empresas, instituições, etc;</a:t>
            </a:r>
            <a:endParaRPr lang="pt-PT" sz="2500" b="0" strike="noStrike" spc="-1">
              <a:latin typeface="Arial"/>
            </a:endParaRPr>
          </a:p>
        </p:txBody>
      </p:sp>
      <p:sp>
        <p:nvSpPr>
          <p:cNvPr id="196" name="TextBox 25"/>
          <p:cNvSpPr/>
          <p:nvPr/>
        </p:nvSpPr>
        <p:spPr>
          <a:xfrm>
            <a:off x="4044600" y="8200080"/>
            <a:ext cx="11835000" cy="761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2999"/>
              </a:lnSpc>
            </a:pPr>
            <a:r>
              <a:rPr lang="pt-PT" sz="2500" b="0" strike="noStrike" spc="-1">
                <a:solidFill>
                  <a:srgbClr val="000000"/>
                </a:solidFill>
                <a:latin typeface="Arial"/>
                <a:ea typeface="DejaVu Sans"/>
              </a:rPr>
              <a:t>Definição de um modelo de comunicação em ODS, alinhando as iniciativas municipais com esta estratégia.</a:t>
            </a:r>
            <a:endParaRPr lang="pt-PT" sz="2500" b="0" strike="noStrike" spc="-1">
              <a:latin typeface="Arial"/>
            </a:endParaRPr>
          </a:p>
        </p:txBody>
      </p:sp>
      <p:sp>
        <p:nvSpPr>
          <p:cNvPr id="197" name="TextBox 26"/>
          <p:cNvSpPr/>
          <p:nvPr/>
        </p:nvSpPr>
        <p:spPr>
          <a:xfrm>
            <a:off x="4129200" y="5715000"/>
            <a:ext cx="8349480" cy="380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999"/>
              </a:lnSpc>
            </a:pPr>
            <a:r>
              <a:rPr lang="pt-PT" sz="2500" b="0" strike="noStrike" spc="-1">
                <a:solidFill>
                  <a:srgbClr val="000000"/>
                </a:solidFill>
                <a:latin typeface="Arial"/>
                <a:ea typeface="DejaVu Sans"/>
              </a:rPr>
              <a:t>Divulgação objetiva das estratégias de sustentabilidade;</a:t>
            </a:r>
            <a:endParaRPr lang="pt-PT" sz="2500" b="0" strike="noStrike" spc="-1">
              <a:latin typeface="Arial"/>
            </a:endParaRPr>
          </a:p>
        </p:txBody>
      </p:sp>
      <p:pic>
        <p:nvPicPr>
          <p:cNvPr id="198" name="Picture 141"/>
          <p:cNvPicPr/>
          <p:nvPr/>
        </p:nvPicPr>
        <p:blipFill>
          <a:blip r:embed="rId2"/>
          <a:stretch/>
        </p:blipFill>
        <p:spPr>
          <a:xfrm>
            <a:off x="4114800" y="2057400"/>
            <a:ext cx="8456760" cy="1598760"/>
          </a:xfrm>
          <a:prstGeom prst="rect">
            <a:avLst/>
          </a:prstGeom>
          <a:ln w="0">
            <a:noFill/>
          </a:ln>
        </p:spPr>
      </p:pic>
      <p:pic>
        <p:nvPicPr>
          <p:cNvPr id="199" name="Picture 142"/>
          <p:cNvPicPr/>
          <p:nvPr/>
        </p:nvPicPr>
        <p:blipFill>
          <a:blip r:embed="rId3"/>
          <a:stretch/>
        </p:blipFill>
        <p:spPr>
          <a:xfrm>
            <a:off x="12344400" y="360"/>
            <a:ext cx="6259680" cy="1063800"/>
          </a:xfrm>
          <a:prstGeom prst="rect">
            <a:avLst/>
          </a:prstGeom>
          <a:ln w="0">
            <a:noFill/>
          </a:ln>
        </p:spPr>
      </p:pic>
      <p:sp>
        <p:nvSpPr>
          <p:cNvPr id="200" name="TextBox 48"/>
          <p:cNvSpPr/>
          <p:nvPr/>
        </p:nvSpPr>
        <p:spPr>
          <a:xfrm>
            <a:off x="451344" y="180380"/>
            <a:ext cx="11784600" cy="114561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pt-PT" sz="4000" b="1" spc="-1" dirty="0">
                <a:solidFill>
                  <a:srgbClr val="000000"/>
                </a:solidFill>
                <a:latin typeface="Arial"/>
                <a:ea typeface="DejaVu Sans"/>
              </a:rPr>
              <a:t>3</a:t>
            </a:r>
            <a:r>
              <a:rPr lang="pt-PT" sz="4000" b="1" strike="noStrike" spc="-1" dirty="0">
                <a:solidFill>
                  <a:srgbClr val="000000"/>
                </a:solidFill>
                <a:latin typeface="Arial"/>
                <a:ea typeface="DejaVu Sans"/>
              </a:rPr>
              <a:t>. A IMPORTÂNCIA DA COMUNICAÇÃO EM ODS </a:t>
            </a:r>
            <a:endParaRPr lang="pt-PT" sz="4000" b="0" strike="noStrike" spc="-1" dirty="0">
              <a:latin typeface="Arial"/>
            </a:endParaRPr>
          </a:p>
          <a:p>
            <a:pPr>
              <a:lnSpc>
                <a:spcPts val="4000"/>
              </a:lnSpc>
            </a:pPr>
            <a:endParaRPr lang="pt-PT" sz="4000" b="0" strike="noStrike" spc="-1" dirty="0">
              <a:latin typeface="Arial"/>
            </a:endParaRPr>
          </a:p>
        </p:txBody>
      </p:sp>
      <p:sp>
        <p:nvSpPr>
          <p:cNvPr id="201" name="Freeform 5"/>
          <p:cNvSpPr/>
          <p:nvPr/>
        </p:nvSpPr>
        <p:spPr>
          <a:xfrm>
            <a:off x="-2243160" y="7758720"/>
            <a:ext cx="4772880" cy="4766040"/>
          </a:xfrm>
          <a:custGeom>
            <a:avLst/>
            <a:gdLst/>
            <a:ahLst/>
            <a:cxnLst/>
            <a:rect l="l" t="t" r="r" b="b"/>
            <a:pathLst>
              <a:path w="6366555" h="6357499">
                <a:moveTo>
                  <a:pt x="0" y="0"/>
                </a:moveTo>
                <a:lnTo>
                  <a:pt x="6366555" y="0"/>
                </a:lnTo>
                <a:lnTo>
                  <a:pt x="6366555" y="6357499"/>
                </a:lnTo>
                <a:lnTo>
                  <a:pt x="0" y="6357499"/>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sp>
      <p:sp>
        <p:nvSpPr>
          <p:cNvPr id="202" name="TextBox 2"/>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b="1" spc="-1" dirty="0">
                <a:solidFill>
                  <a:srgbClr val="000000"/>
                </a:solidFill>
                <a:latin typeface="Arial"/>
                <a:ea typeface="DejaVu Sans"/>
              </a:rPr>
              <a:t>8</a:t>
            </a:r>
            <a:endParaRPr lang="pt-PT" sz="1800" b="0" strike="noStrike" spc="-1" dirty="0">
              <a:latin typeface="Arial"/>
            </a:endParaRPr>
          </a:p>
        </p:txBody>
      </p:sp>
    </p:spTree>
  </p:cSld>
  <p:clrMapOvr>
    <a:masterClrMapping/>
  </p:clrMapOvr>
  <p:transition spd="med">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Group 2"/>
          <p:cNvGrpSpPr/>
          <p:nvPr/>
        </p:nvGrpSpPr>
        <p:grpSpPr>
          <a:xfrm>
            <a:off x="0" y="-16560"/>
            <a:ext cx="18285840" cy="1018800"/>
            <a:chOff x="0" y="-16560"/>
            <a:chExt cx="18285840" cy="1018800"/>
          </a:xfrm>
        </p:grpSpPr>
        <p:sp>
          <p:nvSpPr>
            <p:cNvPr id="204" name="Freeform 3"/>
            <p:cNvSpPr/>
            <p:nvPr/>
          </p:nvSpPr>
          <p:spPr>
            <a:xfrm>
              <a:off x="0" y="-16560"/>
              <a:ext cx="18285840" cy="1018800"/>
            </a:xfrm>
            <a:custGeom>
              <a:avLst/>
              <a:gdLst/>
              <a:ahLst/>
              <a:cxnLst/>
              <a:rect l="l" t="t" r="r" b="b"/>
              <a:pathLst>
                <a:path w="2787856" h="155630">
                  <a:moveTo>
                    <a:pt x="0" y="0"/>
                  </a:moveTo>
                  <a:lnTo>
                    <a:pt x="2787856" y="0"/>
                  </a:lnTo>
                  <a:lnTo>
                    <a:pt x="2787856" y="155630"/>
                  </a:lnTo>
                  <a:lnTo>
                    <a:pt x="0" y="155630"/>
                  </a:lnTo>
                  <a:close/>
                </a:path>
              </a:pathLst>
            </a:custGeom>
            <a:solidFill>
              <a:srgbClr val="3F8DDC"/>
            </a:solidFill>
            <a:ln w="0">
              <a:noFill/>
            </a:ln>
          </p:spPr>
          <p:style>
            <a:lnRef idx="0">
              <a:scrgbClr r="0" g="0" b="0"/>
            </a:lnRef>
            <a:fillRef idx="0">
              <a:scrgbClr r="0" g="0" b="0"/>
            </a:fillRef>
            <a:effectRef idx="0">
              <a:scrgbClr r="0" g="0" b="0"/>
            </a:effectRef>
            <a:fontRef idx="minor"/>
          </p:style>
        </p:sp>
      </p:grpSp>
      <p:sp>
        <p:nvSpPr>
          <p:cNvPr id="205" name="Freeform 4"/>
          <p:cNvSpPr/>
          <p:nvPr/>
        </p:nvSpPr>
        <p:spPr>
          <a:xfrm>
            <a:off x="-2223720" y="7691400"/>
            <a:ext cx="4772880" cy="4766040"/>
          </a:xfrm>
          <a:custGeom>
            <a:avLst/>
            <a:gdLst/>
            <a:ahLst/>
            <a:cxnLst/>
            <a:rect l="l" t="t" r="r" b="b"/>
            <a:pathLst>
              <a:path w="4774917" h="4768124">
                <a:moveTo>
                  <a:pt x="0" y="0"/>
                </a:moveTo>
                <a:lnTo>
                  <a:pt x="4774916" y="0"/>
                </a:lnTo>
                <a:lnTo>
                  <a:pt x="4774916" y="4768124"/>
                </a:lnTo>
                <a:lnTo>
                  <a:pt x="0" y="476812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sp>
      <p:sp>
        <p:nvSpPr>
          <p:cNvPr id="206" name="TextBox 7"/>
          <p:cNvSpPr/>
          <p:nvPr/>
        </p:nvSpPr>
        <p:spPr>
          <a:xfrm>
            <a:off x="3750840" y="7497000"/>
            <a:ext cx="12380760" cy="1523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just">
              <a:lnSpc>
                <a:spcPts val="2999"/>
              </a:lnSpc>
            </a:pPr>
            <a:r>
              <a:rPr lang="pt-PT" sz="2500" b="0" strike="noStrike" spc="-1">
                <a:solidFill>
                  <a:srgbClr val="000000"/>
                </a:solidFill>
                <a:latin typeface="Arial"/>
                <a:ea typeface="DejaVu Sans"/>
              </a:rPr>
              <a:t>Importa salientar que, em paralelo aos dois grandes eixos de Comunicação interna e Externa, numa escala mais pormenorizada, as dimensões da Comunicação em ODS formam uma esfera que abrange mais quatro vertentes essenciais que se interligam e complementam: Local, Intermunicipal, Nacional e Transnacional.</a:t>
            </a:r>
            <a:endParaRPr lang="pt-PT" sz="2500" b="0" strike="noStrike" spc="-1">
              <a:latin typeface="Arial"/>
            </a:endParaRPr>
          </a:p>
        </p:txBody>
      </p:sp>
      <p:pic>
        <p:nvPicPr>
          <p:cNvPr id="207" name="Picture 148"/>
          <p:cNvPicPr/>
          <p:nvPr/>
        </p:nvPicPr>
        <p:blipFill>
          <a:blip r:embed="rId3"/>
          <a:stretch/>
        </p:blipFill>
        <p:spPr>
          <a:xfrm>
            <a:off x="4620600" y="1600200"/>
            <a:ext cx="9053280" cy="5596200"/>
          </a:xfrm>
          <a:prstGeom prst="rect">
            <a:avLst/>
          </a:prstGeom>
          <a:ln w="0">
            <a:noFill/>
          </a:ln>
        </p:spPr>
      </p:pic>
      <p:pic>
        <p:nvPicPr>
          <p:cNvPr id="208" name="Picture 149"/>
          <p:cNvPicPr/>
          <p:nvPr/>
        </p:nvPicPr>
        <p:blipFill>
          <a:blip r:embed="rId4"/>
          <a:stretch/>
        </p:blipFill>
        <p:spPr>
          <a:xfrm>
            <a:off x="12344400" y="360"/>
            <a:ext cx="6259680" cy="1063800"/>
          </a:xfrm>
          <a:prstGeom prst="rect">
            <a:avLst/>
          </a:prstGeom>
          <a:ln w="0">
            <a:noFill/>
          </a:ln>
        </p:spPr>
      </p:pic>
      <p:sp>
        <p:nvSpPr>
          <p:cNvPr id="209" name="TextBox 49"/>
          <p:cNvSpPr/>
          <p:nvPr/>
        </p:nvSpPr>
        <p:spPr>
          <a:xfrm>
            <a:off x="685800" y="238994"/>
            <a:ext cx="11784600" cy="114561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pt-PT" sz="4000" b="1" spc="-1" dirty="0">
                <a:solidFill>
                  <a:srgbClr val="000000"/>
                </a:solidFill>
                <a:latin typeface="Arial"/>
                <a:ea typeface="DejaVu Sans"/>
              </a:rPr>
              <a:t>3</a:t>
            </a:r>
            <a:r>
              <a:rPr lang="pt-PT" sz="4000" b="1" strike="noStrike" spc="-1" dirty="0">
                <a:solidFill>
                  <a:srgbClr val="000000"/>
                </a:solidFill>
                <a:latin typeface="Arial"/>
                <a:ea typeface="DejaVu Sans"/>
              </a:rPr>
              <a:t>. A IMPORTÂNCIA DA COMUNICAÇÃO EM ODS </a:t>
            </a:r>
            <a:endParaRPr lang="pt-PT" sz="4000" b="0" strike="noStrike" spc="-1" dirty="0">
              <a:latin typeface="Arial"/>
            </a:endParaRPr>
          </a:p>
          <a:p>
            <a:pPr>
              <a:lnSpc>
                <a:spcPts val="4000"/>
              </a:lnSpc>
            </a:pPr>
            <a:endParaRPr lang="pt-PT" sz="4000" b="0" strike="noStrike" spc="-1" dirty="0">
              <a:latin typeface="Arial"/>
            </a:endParaRPr>
          </a:p>
        </p:txBody>
      </p:sp>
      <p:sp>
        <p:nvSpPr>
          <p:cNvPr id="210" name="TextBox 1"/>
          <p:cNvSpPr/>
          <p:nvPr/>
        </p:nvSpPr>
        <p:spPr>
          <a:xfrm>
            <a:off x="393840" y="9534600"/>
            <a:ext cx="499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PT" b="1" spc="-1" dirty="0">
                <a:solidFill>
                  <a:srgbClr val="000000"/>
                </a:solidFill>
                <a:latin typeface="Arial"/>
                <a:ea typeface="DejaVu Sans"/>
              </a:rPr>
              <a:t>9</a:t>
            </a:r>
            <a:endParaRPr lang="pt-PT"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931</TotalTime>
  <Words>1946</Words>
  <Application>Microsoft Office PowerPoint</Application>
  <PresentationFormat>Personalizados</PresentationFormat>
  <Paragraphs>273</Paragraphs>
  <Slides>27</Slides>
  <Notes>1</Notes>
  <HiddenSlides>0</HiddenSlides>
  <MMClips>1</MMClips>
  <ScaleCrop>false</ScaleCrop>
  <HeadingPairs>
    <vt:vector size="6" baseType="variant">
      <vt:variant>
        <vt:lpstr>Tipos de letra usados</vt:lpstr>
      </vt:variant>
      <vt:variant>
        <vt:i4>8</vt:i4>
      </vt:variant>
      <vt:variant>
        <vt:lpstr>Tema</vt:lpstr>
      </vt:variant>
      <vt:variant>
        <vt:i4>2</vt:i4>
      </vt:variant>
      <vt:variant>
        <vt:lpstr>Títulos dos diapositivos</vt:lpstr>
      </vt:variant>
      <vt:variant>
        <vt:i4>27</vt:i4>
      </vt:variant>
    </vt:vector>
  </HeadingPairs>
  <TitlesOfParts>
    <vt:vector size="37" baseType="lpstr">
      <vt:lpstr>Arial</vt:lpstr>
      <vt:lpstr>arialeticish</vt:lpstr>
      <vt:lpstr>Helveticish</vt:lpstr>
      <vt:lpstr>Public Sans</vt:lpstr>
      <vt:lpstr>Public Sans Heavy</vt:lpstr>
      <vt:lpstr>Symbol</vt:lpstr>
      <vt:lpstr>Times New Roman</vt:lpstr>
      <vt:lpstr>Wingdings</vt:lpstr>
      <vt:lpstr>Office Theme</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Comunicação ODS</dc:title>
  <dc:subject/>
  <dc:creator>mjlopes</dc:creator>
  <dc:description/>
  <cp:lastModifiedBy>ANMP - Maria João Lopes</cp:lastModifiedBy>
  <cp:revision>38</cp:revision>
  <dcterms:created xsi:type="dcterms:W3CDTF">2006-08-16T00:00:00Z</dcterms:created>
  <dcterms:modified xsi:type="dcterms:W3CDTF">2023-11-21T17:08:24Z</dcterms:modified>
  <dc:identifier>DAFz3-Vd_z0</dc:identifier>
  <dc:language>pt-PT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1</vt:i4>
  </property>
  <property fmtid="{D5CDD505-2E9C-101B-9397-08002B2CF9AE}" pid="4" name="PresentationFormat">
    <vt:lpwstr>Custom</vt:lpwstr>
  </property>
  <property fmtid="{D5CDD505-2E9C-101B-9397-08002B2CF9AE}" pid="5" name="Slides">
    <vt:i4>27</vt:i4>
  </property>
</Properties>
</file>